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Horizon" charset="1" panose="02000500000000000000"/>
      <p:regular r:id="rId32"/>
    </p:embeddedFont>
    <p:embeddedFont>
      <p:font typeface="Garet" charset="1" panose="00000000000000000000"/>
      <p:regular r:id="rId33"/>
    </p:embeddedFont>
    <p:embeddedFont>
      <p:font typeface="ABeeZee" charset="1" panose="02000000000000000000"/>
      <p:regular r:id="rId34"/>
    </p:embeddedFont>
    <p:embeddedFont>
      <p:font typeface="Garet Bold"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776606" y="5603762"/>
            <a:ext cx="7309077" cy="7309077"/>
          </a:xfrm>
          <a:custGeom>
            <a:avLst/>
            <a:gdLst/>
            <a:ahLst/>
            <a:cxnLst/>
            <a:rect r="r" b="b" t="t" l="l"/>
            <a:pathLst>
              <a:path h="7309077" w="7309077">
                <a:moveTo>
                  <a:pt x="0" y="0"/>
                </a:moveTo>
                <a:lnTo>
                  <a:pt x="7309076" y="0"/>
                </a:lnTo>
                <a:lnTo>
                  <a:pt x="7309076" y="7309076"/>
                </a:lnTo>
                <a:lnTo>
                  <a:pt x="0" y="730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75070" y="-1845499"/>
            <a:ext cx="5007541" cy="8902294"/>
          </a:xfrm>
          <a:custGeom>
            <a:avLst/>
            <a:gdLst/>
            <a:ahLst/>
            <a:cxnLst/>
            <a:rect r="r" b="b" t="t" l="l"/>
            <a:pathLst>
              <a:path h="8902294" w="5007541">
                <a:moveTo>
                  <a:pt x="5007540" y="0"/>
                </a:moveTo>
                <a:lnTo>
                  <a:pt x="0" y="0"/>
                </a:lnTo>
                <a:lnTo>
                  <a:pt x="0" y="8902295"/>
                </a:lnTo>
                <a:lnTo>
                  <a:pt x="5007540" y="8902295"/>
                </a:lnTo>
                <a:lnTo>
                  <a:pt x="5007540" y="0"/>
                </a:lnTo>
                <a:close/>
              </a:path>
            </a:pathLst>
          </a:custGeom>
          <a:blipFill>
            <a:blip r:embed="rId4"/>
            <a:stretch>
              <a:fillRect l="0" t="0" r="0" b="0"/>
            </a:stretch>
          </a:blipFill>
        </p:spPr>
      </p:sp>
      <p:sp>
        <p:nvSpPr>
          <p:cNvPr name="Freeform 4" id="4"/>
          <p:cNvSpPr/>
          <p:nvPr/>
        </p:nvSpPr>
        <p:spPr>
          <a:xfrm flipH="false" flipV="false" rot="-3567694">
            <a:off x="13164322" y="6330957"/>
            <a:ext cx="7535366" cy="4187635"/>
          </a:xfrm>
          <a:custGeom>
            <a:avLst/>
            <a:gdLst/>
            <a:ahLst/>
            <a:cxnLst/>
            <a:rect r="r" b="b" t="t" l="l"/>
            <a:pathLst>
              <a:path h="4187635" w="7535366">
                <a:moveTo>
                  <a:pt x="0" y="0"/>
                </a:moveTo>
                <a:lnTo>
                  <a:pt x="7535365" y="0"/>
                </a:lnTo>
                <a:lnTo>
                  <a:pt x="7535365" y="4187635"/>
                </a:lnTo>
                <a:lnTo>
                  <a:pt x="0" y="4187635"/>
                </a:lnTo>
                <a:lnTo>
                  <a:pt x="0" y="0"/>
                </a:lnTo>
                <a:close/>
              </a:path>
            </a:pathLst>
          </a:custGeom>
          <a:blipFill>
            <a:blip r:embed="rId5"/>
            <a:stretch>
              <a:fillRect l="0" t="0" r="0" b="0"/>
            </a:stretch>
          </a:blipFill>
        </p:spPr>
      </p:sp>
      <p:sp>
        <p:nvSpPr>
          <p:cNvPr name="Freeform 5" id="5"/>
          <p:cNvSpPr/>
          <p:nvPr/>
        </p:nvSpPr>
        <p:spPr>
          <a:xfrm flipH="false" flipV="false" rot="0">
            <a:off x="15352372" y="-3335450"/>
            <a:ext cx="7309077" cy="7309077"/>
          </a:xfrm>
          <a:custGeom>
            <a:avLst/>
            <a:gdLst/>
            <a:ahLst/>
            <a:cxnLst/>
            <a:rect r="r" b="b" t="t" l="l"/>
            <a:pathLst>
              <a:path h="7309077" w="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203946" y="1733938"/>
            <a:ext cx="9880108" cy="1130808"/>
          </a:xfrm>
          <a:prstGeom prst="rect">
            <a:avLst/>
          </a:prstGeom>
        </p:spPr>
        <p:txBody>
          <a:bodyPr anchor="t" rtlCol="false" tIns="0" lIns="0" bIns="0" rIns="0">
            <a:spAutoFit/>
          </a:bodyPr>
          <a:lstStyle/>
          <a:p>
            <a:pPr algn="ctr">
              <a:lnSpc>
                <a:spcPts val="8135"/>
              </a:lnSpc>
            </a:pPr>
            <a:r>
              <a:rPr lang="en-US" sz="7200">
                <a:solidFill>
                  <a:srgbClr val="FFFFFF"/>
                </a:solidFill>
                <a:latin typeface="Horizon"/>
                <a:ea typeface="Horizon"/>
                <a:cs typeface="Horizon"/>
                <a:sym typeface="Horizon"/>
              </a:rPr>
              <a:t>KELOMPOK 4</a:t>
            </a:r>
          </a:p>
        </p:txBody>
      </p:sp>
      <p:grpSp>
        <p:nvGrpSpPr>
          <p:cNvPr name="Group 7" id="7"/>
          <p:cNvGrpSpPr/>
          <p:nvPr/>
        </p:nvGrpSpPr>
        <p:grpSpPr>
          <a:xfrm rot="0">
            <a:off x="2790487" y="5248275"/>
            <a:ext cx="12707025" cy="3012440"/>
            <a:chOff x="0" y="0"/>
            <a:chExt cx="16942700" cy="4016587"/>
          </a:xfrm>
        </p:grpSpPr>
        <p:sp>
          <p:nvSpPr>
            <p:cNvPr name="TextBox 8" id="8"/>
            <p:cNvSpPr txBox="true"/>
            <p:nvPr/>
          </p:nvSpPr>
          <p:spPr>
            <a:xfrm rot="0">
              <a:off x="0" y="-47625"/>
              <a:ext cx="13210142" cy="4064212"/>
            </a:xfrm>
            <a:prstGeom prst="rect">
              <a:avLst/>
            </a:prstGeom>
          </p:spPr>
          <p:txBody>
            <a:bodyPr anchor="t" rtlCol="false" tIns="0" lIns="0" bIns="0" rIns="0">
              <a:spAutoFit/>
            </a:bodyPr>
            <a:lstStyle/>
            <a:p>
              <a:pPr algn="just">
                <a:lnSpc>
                  <a:spcPts val="4059"/>
                </a:lnSpc>
              </a:pPr>
              <a:r>
                <a:rPr lang="en-US" sz="2899">
                  <a:solidFill>
                    <a:srgbClr val="FFFFFF"/>
                  </a:solidFill>
                  <a:latin typeface="Garet"/>
                  <a:ea typeface="Garet"/>
                  <a:cs typeface="Garet"/>
                  <a:sym typeface="Garet"/>
                </a:rPr>
                <a:t>Ludvie Pradya Paramitha Susaningtias </a:t>
              </a:r>
            </a:p>
            <a:p>
              <a:pPr algn="just">
                <a:lnSpc>
                  <a:spcPts val="4059"/>
                </a:lnSpc>
              </a:pPr>
              <a:r>
                <a:rPr lang="en-US" sz="2899">
                  <a:solidFill>
                    <a:srgbClr val="FFFFFF"/>
                  </a:solidFill>
                  <a:latin typeface="Garet"/>
                  <a:ea typeface="Garet"/>
                  <a:cs typeface="Garet"/>
                  <a:sym typeface="Garet"/>
                </a:rPr>
                <a:t>Achmad Apanza</a:t>
              </a:r>
            </a:p>
            <a:p>
              <a:pPr algn="just">
                <a:lnSpc>
                  <a:spcPts val="4059"/>
                </a:lnSpc>
              </a:pPr>
              <a:r>
                <a:rPr lang="en-US" sz="2899">
                  <a:solidFill>
                    <a:srgbClr val="FFFFFF"/>
                  </a:solidFill>
                  <a:latin typeface="Garet"/>
                  <a:ea typeface="Garet"/>
                  <a:cs typeface="Garet"/>
                  <a:sym typeface="Garet"/>
                </a:rPr>
                <a:t>Naifah Amanda Noveni</a:t>
              </a:r>
            </a:p>
            <a:p>
              <a:pPr algn="just">
                <a:lnSpc>
                  <a:spcPts val="4059"/>
                </a:lnSpc>
              </a:pPr>
              <a:r>
                <a:rPr lang="en-US" sz="2899">
                  <a:solidFill>
                    <a:srgbClr val="FFFFFF"/>
                  </a:solidFill>
                  <a:latin typeface="Garet"/>
                  <a:ea typeface="Garet"/>
                  <a:cs typeface="Garet"/>
                  <a:sym typeface="Garet"/>
                </a:rPr>
                <a:t>Arya Pratama</a:t>
              </a:r>
            </a:p>
            <a:p>
              <a:pPr algn="just">
                <a:lnSpc>
                  <a:spcPts val="4059"/>
                </a:lnSpc>
              </a:pPr>
              <a:r>
                <a:rPr lang="en-US" sz="2899">
                  <a:solidFill>
                    <a:srgbClr val="FFFFFF"/>
                  </a:solidFill>
                  <a:latin typeface="Garet"/>
                  <a:ea typeface="Garet"/>
                  <a:cs typeface="Garet"/>
                  <a:sym typeface="Garet"/>
                </a:rPr>
                <a:t>Abid Abdussalam</a:t>
              </a:r>
            </a:p>
            <a:p>
              <a:pPr algn="l">
                <a:lnSpc>
                  <a:spcPts val="4059"/>
                </a:lnSpc>
              </a:pPr>
              <a:r>
                <a:rPr lang="en-US" sz="2899">
                  <a:solidFill>
                    <a:srgbClr val="FFFFFF"/>
                  </a:solidFill>
                  <a:latin typeface="Garet"/>
                  <a:ea typeface="Garet"/>
                  <a:cs typeface="Garet"/>
                  <a:sym typeface="Garet"/>
                </a:rPr>
                <a:t>Lantera Meunasah</a:t>
              </a:r>
            </a:p>
          </p:txBody>
        </p:sp>
        <p:sp>
          <p:nvSpPr>
            <p:cNvPr name="TextBox 9" id="9"/>
            <p:cNvSpPr txBox="true"/>
            <p:nvPr/>
          </p:nvSpPr>
          <p:spPr>
            <a:xfrm rot="0">
              <a:off x="12104652" y="-47625"/>
              <a:ext cx="4838048" cy="4064212"/>
            </a:xfrm>
            <a:prstGeom prst="rect">
              <a:avLst/>
            </a:prstGeom>
          </p:spPr>
          <p:txBody>
            <a:bodyPr anchor="t" rtlCol="false" tIns="0" lIns="0" bIns="0" rIns="0">
              <a:spAutoFit/>
            </a:bodyPr>
            <a:lstStyle/>
            <a:p>
              <a:pPr algn="just">
                <a:lnSpc>
                  <a:spcPts val="4059"/>
                </a:lnSpc>
              </a:pPr>
              <a:r>
                <a:rPr lang="en-US" sz="2899">
                  <a:solidFill>
                    <a:srgbClr val="FFFFFF"/>
                  </a:solidFill>
                  <a:latin typeface="Garet"/>
                  <a:ea typeface="Garet"/>
                  <a:cs typeface="Garet"/>
                  <a:sym typeface="Garet"/>
                </a:rPr>
                <a:t>G1A024001</a:t>
              </a:r>
            </a:p>
            <a:p>
              <a:pPr algn="just">
                <a:lnSpc>
                  <a:spcPts val="4059"/>
                </a:lnSpc>
              </a:pPr>
              <a:r>
                <a:rPr lang="en-US" sz="2899">
                  <a:solidFill>
                    <a:srgbClr val="FFFFFF"/>
                  </a:solidFill>
                  <a:latin typeface="Garet"/>
                  <a:ea typeface="Garet"/>
                  <a:cs typeface="Garet"/>
                  <a:sym typeface="Garet"/>
                </a:rPr>
                <a:t>G1A024015</a:t>
              </a:r>
            </a:p>
            <a:p>
              <a:pPr algn="just">
                <a:lnSpc>
                  <a:spcPts val="4059"/>
                </a:lnSpc>
              </a:pPr>
              <a:r>
                <a:rPr lang="en-US" sz="2899">
                  <a:solidFill>
                    <a:srgbClr val="FFFFFF"/>
                  </a:solidFill>
                  <a:latin typeface="Garet"/>
                  <a:ea typeface="Garet"/>
                  <a:cs typeface="Garet"/>
                  <a:sym typeface="Garet"/>
                </a:rPr>
                <a:t>G1A024017</a:t>
              </a:r>
            </a:p>
            <a:p>
              <a:pPr algn="just">
                <a:lnSpc>
                  <a:spcPts val="4059"/>
                </a:lnSpc>
              </a:pPr>
              <a:r>
                <a:rPr lang="en-US" sz="2899">
                  <a:solidFill>
                    <a:srgbClr val="FFFFFF"/>
                  </a:solidFill>
                  <a:latin typeface="Garet"/>
                  <a:ea typeface="Garet"/>
                  <a:cs typeface="Garet"/>
                  <a:sym typeface="Garet"/>
                </a:rPr>
                <a:t>G1A024061</a:t>
              </a:r>
            </a:p>
            <a:p>
              <a:pPr algn="just">
                <a:lnSpc>
                  <a:spcPts val="4059"/>
                </a:lnSpc>
              </a:pPr>
              <a:r>
                <a:rPr lang="en-US" sz="2899">
                  <a:solidFill>
                    <a:srgbClr val="FFFFFF"/>
                  </a:solidFill>
                  <a:latin typeface="Garet"/>
                  <a:ea typeface="Garet"/>
                  <a:cs typeface="Garet"/>
                  <a:sym typeface="Garet"/>
                </a:rPr>
                <a:t>G1A024073</a:t>
              </a:r>
            </a:p>
            <a:p>
              <a:pPr algn="l">
                <a:lnSpc>
                  <a:spcPts val="4059"/>
                </a:lnSpc>
              </a:pPr>
              <a:r>
                <a:rPr lang="en-US" sz="2899">
                  <a:solidFill>
                    <a:srgbClr val="FFFFFF"/>
                  </a:solidFill>
                  <a:latin typeface="Garet"/>
                  <a:ea typeface="Garet"/>
                  <a:cs typeface="Garet"/>
                  <a:sym typeface="Garet"/>
                </a:rPr>
                <a:t>G1A024105</a:t>
              </a:r>
            </a:p>
          </p:txBody>
        </p:sp>
      </p:grpSp>
      <p:sp>
        <p:nvSpPr>
          <p:cNvPr name="TextBox 10" id="10"/>
          <p:cNvSpPr txBox="true"/>
          <p:nvPr/>
        </p:nvSpPr>
        <p:spPr>
          <a:xfrm rot="0">
            <a:off x="6673535" y="3195120"/>
            <a:ext cx="4940930" cy="453690"/>
          </a:xfrm>
          <a:prstGeom prst="rect">
            <a:avLst/>
          </a:prstGeom>
        </p:spPr>
        <p:txBody>
          <a:bodyPr anchor="t" rtlCol="false" tIns="0" lIns="0" bIns="0" rIns="0">
            <a:spAutoFit/>
          </a:bodyPr>
          <a:lstStyle/>
          <a:p>
            <a:pPr algn="ctr">
              <a:lnSpc>
                <a:spcPts val="3713"/>
              </a:lnSpc>
            </a:pPr>
            <a:r>
              <a:rPr lang="en-US" sz="2509" spc="582">
                <a:solidFill>
                  <a:srgbClr val="FFFFFF"/>
                </a:solidFill>
                <a:latin typeface="Garet"/>
                <a:ea typeface="Garet"/>
                <a:cs typeface="Garet"/>
                <a:sym typeface="Garet"/>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287331" y="2175412"/>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61211" y="-3357022"/>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41752" y="2126290"/>
            <a:ext cx="14804496" cy="6034421"/>
            <a:chOff x="0" y="0"/>
            <a:chExt cx="19739328" cy="8045894"/>
          </a:xfrm>
        </p:grpSpPr>
        <p:sp>
          <p:nvSpPr>
            <p:cNvPr name="TextBox 5" id="5"/>
            <p:cNvSpPr txBox="true"/>
            <p:nvPr/>
          </p:nvSpPr>
          <p:spPr>
            <a:xfrm rot="0">
              <a:off x="5546776" y="-38100"/>
              <a:ext cx="8645777" cy="1495044"/>
            </a:xfrm>
            <a:prstGeom prst="rect">
              <a:avLst/>
            </a:prstGeom>
          </p:spPr>
          <p:txBody>
            <a:bodyPr anchor="t" rtlCol="false" tIns="0" lIns="0" bIns="0" rIns="0">
              <a:spAutoFit/>
            </a:bodyPr>
            <a:lstStyle/>
            <a:p>
              <a:pPr algn="l">
                <a:lnSpc>
                  <a:spcPts val="8135"/>
                </a:lnSpc>
              </a:pPr>
              <a:r>
                <a:rPr lang="en-US" sz="7200">
                  <a:solidFill>
                    <a:srgbClr val="FFFFFF"/>
                  </a:solidFill>
                  <a:latin typeface="Horizon"/>
                  <a:ea typeface="Horizon"/>
                  <a:cs typeface="Horizon"/>
                  <a:sym typeface="Horizon"/>
                </a:rPr>
                <a:t>ANALOGI</a:t>
              </a:r>
            </a:p>
          </p:txBody>
        </p:sp>
        <p:sp>
          <p:nvSpPr>
            <p:cNvPr name="TextBox 6" id="6"/>
            <p:cNvSpPr txBox="true"/>
            <p:nvPr/>
          </p:nvSpPr>
          <p:spPr>
            <a:xfrm rot="0">
              <a:off x="0" y="1924282"/>
              <a:ext cx="19739328" cy="6121612"/>
            </a:xfrm>
            <a:prstGeom prst="rect">
              <a:avLst/>
            </a:prstGeom>
          </p:spPr>
          <p:txBody>
            <a:bodyPr anchor="t" rtlCol="false" tIns="0" lIns="0" bIns="0" rIns="0">
              <a:spAutoFit/>
            </a:bodyPr>
            <a:lstStyle/>
            <a:p>
              <a:pPr algn="just">
                <a:lnSpc>
                  <a:spcPts val="4059"/>
                </a:lnSpc>
              </a:pPr>
              <a:r>
                <a:rPr lang="en-US" sz="2899">
                  <a:solidFill>
                    <a:srgbClr val="FFFFFF"/>
                  </a:solidFill>
                  <a:latin typeface="Garet"/>
                  <a:ea typeface="Garet"/>
                  <a:cs typeface="Garet"/>
                  <a:sym typeface="Garet"/>
                </a:rPr>
                <a:t>Bayangkan kamu punya sebuah garasi besar dengan 8 rak bernomor 0 sampai 7. Setiap kali ada mobil baru datang, kamu menghitung nilai dari se</a:t>
              </a:r>
              <a:r>
                <a:rPr lang="en-US" sz="2899">
                  <a:solidFill>
                    <a:srgbClr val="FFFFFF"/>
                  </a:solidFill>
                  <a:latin typeface="Garet"/>
                  <a:ea typeface="Garet"/>
                  <a:cs typeface="Garet"/>
                  <a:sym typeface="Garet"/>
                </a:rPr>
                <a:t>tiap huruf di nama mobil itu pakai kode ASCII, lalu jumlahnya di modulus 8 untuk menentukan rak mana yang akan ditempati mobil tersebut. Jadi, nama mobil otomatis menentukan raknya, bukan kamu yang pilih manual. Kalau kamu mau mencari atau menghapus mobil, kamu cukup menghitung lagi nama mobilnya dengan cara yang sama, lalu pergi ke rak yang tepat dan mencari mobilnya di sana satu per satu. Rak bisa berisi lebih dari satu mobil, dan semua mobil di rak diatur berurutan seperti antrean.</a:t>
              </a:r>
            </a:p>
          </p:txBody>
        </p:sp>
      </p:grpSp>
      <p:sp>
        <p:nvSpPr>
          <p:cNvPr name="Freeform 7" id="7"/>
          <p:cNvSpPr/>
          <p:nvPr/>
        </p:nvSpPr>
        <p:spPr>
          <a:xfrm flipH="true" flipV="true" rot="7877973">
            <a:off x="-4809641" y="5337541"/>
            <a:ext cx="8815875" cy="11329638"/>
          </a:xfrm>
          <a:custGeom>
            <a:avLst/>
            <a:gdLst/>
            <a:ahLst/>
            <a:cxnLst/>
            <a:rect r="r" b="b" t="t" l="l"/>
            <a:pathLst>
              <a:path h="11329638" w="8815875">
                <a:moveTo>
                  <a:pt x="8815875" y="11329638"/>
                </a:moveTo>
                <a:lnTo>
                  <a:pt x="0" y="11329638"/>
                </a:lnTo>
                <a:lnTo>
                  <a:pt x="0" y="0"/>
                </a:lnTo>
                <a:lnTo>
                  <a:pt x="8815875" y="0"/>
                </a:lnTo>
                <a:lnTo>
                  <a:pt x="8815875" y="11329638"/>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04132" y="2521278"/>
          <a:ext cx="5143215" cy="6238548"/>
        </p:xfrm>
        <a:graphic>
          <a:graphicData uri="http://schemas.openxmlformats.org/drawingml/2006/table">
            <a:tbl>
              <a:tblPr/>
              <a:tblGrid>
                <a:gridCol w="2571608"/>
                <a:gridCol w="2571608"/>
              </a:tblGrid>
              <a:tr h="1522658">
                <a:tc>
                  <a:txBody>
                    <a:bodyPr anchor="t" rtlCol="false"/>
                    <a:lstStyle/>
                    <a:p>
                      <a:pPr algn="ctr">
                        <a:lnSpc>
                          <a:spcPts val="3499"/>
                        </a:lnSpc>
                        <a:defRPr/>
                      </a:pPr>
                      <a:r>
                        <a:rPr lang="en-US" sz="2499">
                          <a:solidFill>
                            <a:srgbClr val="000000"/>
                          </a:solidFill>
                          <a:latin typeface="Garet"/>
                          <a:ea typeface="Garet"/>
                          <a:cs typeface="Garet"/>
                          <a:sym typeface="Garet"/>
                        </a:rPr>
                        <a:t>362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r>
                        <a:rPr lang="en-US" sz="2499">
                          <a:solidFill>
                            <a:srgbClr val="000000"/>
                          </a:solidFill>
                          <a:latin typeface="Garet"/>
                          <a:ea typeface="Garet"/>
                          <a:cs typeface="Garet"/>
                          <a:sym typeface="Garet"/>
                        </a:rPr>
                        <a:t>HONDA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522657">
                <a:tc>
                  <a:txBody>
                    <a:bodyPr anchor="t" rtlCol="false"/>
                    <a:lstStyle/>
                    <a:p>
                      <a:pPr algn="ctr">
                        <a:lnSpc>
                          <a:spcPts val="3499"/>
                        </a:lnSpc>
                        <a:defRPr/>
                      </a:pPr>
                      <a:r>
                        <a:rPr lang="en-US" sz="2499">
                          <a:solidFill>
                            <a:srgbClr val="000000"/>
                          </a:solidFill>
                          <a:latin typeface="Garet"/>
                          <a:ea typeface="Garet"/>
                          <a:cs typeface="Garet"/>
                          <a:sym typeface="Garet"/>
                        </a:rPr>
                        <a:t>491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r>
                        <a:rPr lang="en-US" sz="2499">
                          <a:solidFill>
                            <a:srgbClr val="000000"/>
                          </a:solidFill>
                          <a:latin typeface="Garet"/>
                          <a:ea typeface="Garet"/>
                          <a:cs typeface="Garet"/>
                          <a:sym typeface="Garet"/>
                        </a:rPr>
                        <a:t>SUZUKI</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81227">
                <a:tc>
                  <a:txBody>
                    <a:bodyPr anchor="t" rtlCol="false"/>
                    <a:lstStyle/>
                    <a:p>
                      <a:pPr algn="ctr">
                        <a:lnSpc>
                          <a:spcPts val="3499"/>
                        </a:lnSpc>
                        <a:defRPr/>
                      </a:pPr>
                      <a:r>
                        <a:rPr lang="en-US" sz="2499">
                          <a:solidFill>
                            <a:srgbClr val="000000"/>
                          </a:solidFill>
                          <a:latin typeface="Garet"/>
                          <a:ea typeface="Garet"/>
                          <a:cs typeface="Garet"/>
                          <a:sym typeface="Garet"/>
                        </a:rPr>
                        <a:t>377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r>
                        <a:rPr lang="en-US" sz="2499">
                          <a:solidFill>
                            <a:srgbClr val="000000"/>
                          </a:solidFill>
                          <a:latin typeface="Garet"/>
                          <a:ea typeface="Garet"/>
                          <a:cs typeface="Garet"/>
                          <a:sym typeface="Garet"/>
                        </a:rPr>
                        <a:t>TESLA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81227">
                <a:tc>
                  <a:txBody>
                    <a:bodyPr anchor="t" rtlCol="false"/>
                    <a:lstStyle/>
                    <a:p>
                      <a:pPr algn="ctr">
                        <a:lnSpc>
                          <a:spcPts val="3499"/>
                        </a:lnSpc>
                        <a:defRPr/>
                      </a:pPr>
                      <a:r>
                        <a:rPr lang="en-US" sz="2499">
                          <a:solidFill>
                            <a:srgbClr val="000000"/>
                          </a:solidFill>
                          <a:latin typeface="Garet"/>
                          <a:ea typeface="Garet"/>
                          <a:cs typeface="Garet"/>
                          <a:sym typeface="Garet"/>
                        </a:rPr>
                        <a:t>213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r>
                        <a:rPr lang="en-US" sz="2499">
                          <a:solidFill>
                            <a:srgbClr val="000000"/>
                          </a:solidFill>
                          <a:latin typeface="Garet"/>
                          <a:ea typeface="Garet"/>
                          <a:cs typeface="Garet"/>
                          <a:sym typeface="Garet"/>
                        </a:rPr>
                        <a:t>KIA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30778">
                <a:tc>
                  <a:txBody>
                    <a:bodyPr anchor="t" rtlCol="false"/>
                    <a:lstStyle/>
                    <a:p>
                      <a:pPr algn="ctr">
                        <a:lnSpc>
                          <a:spcPts val="3499"/>
                        </a:lnSpc>
                        <a:defRPr/>
                      </a:pPr>
                      <a:r>
                        <a:rPr lang="en-US" sz="2499">
                          <a:solidFill>
                            <a:srgbClr val="000000"/>
                          </a:solidFill>
                          <a:latin typeface="Garet"/>
                          <a:ea typeface="Garet"/>
                          <a:cs typeface="Garet"/>
                          <a:sym typeface="Garet"/>
                        </a:rPr>
                        <a:t>365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r>
                        <a:rPr lang="en-US" sz="2499">
                          <a:solidFill>
                            <a:srgbClr val="000000"/>
                          </a:solidFill>
                          <a:latin typeface="Garet"/>
                          <a:ea typeface="Garet"/>
                          <a:cs typeface="Garet"/>
                          <a:sym typeface="Garet"/>
                        </a:rPr>
                        <a:t>MAZDA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bl>
          </a:graphicData>
        </a:graphic>
      </p:graphicFrame>
      <p:sp>
        <p:nvSpPr>
          <p:cNvPr name="Freeform 3" id="3"/>
          <p:cNvSpPr/>
          <p:nvPr/>
        </p:nvSpPr>
        <p:spPr>
          <a:xfrm flipH="false" flipV="false" rot="0">
            <a:off x="14161211" y="-3357022"/>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875739" y="1028700"/>
            <a:ext cx="2665099" cy="1146712"/>
            <a:chOff x="0" y="0"/>
            <a:chExt cx="701919" cy="302015"/>
          </a:xfrm>
        </p:grpSpPr>
        <p:sp>
          <p:nvSpPr>
            <p:cNvPr name="Freeform 5" id="5"/>
            <p:cNvSpPr/>
            <p:nvPr/>
          </p:nvSpPr>
          <p:spPr>
            <a:xfrm flipH="false" flipV="false" rot="0">
              <a:off x="0" y="0"/>
              <a:ext cx="701919" cy="302015"/>
            </a:xfrm>
            <a:custGeom>
              <a:avLst/>
              <a:gdLst/>
              <a:ahLst/>
              <a:cxnLst/>
              <a:rect r="r" b="b" t="t" l="l"/>
              <a:pathLst>
                <a:path h="302015" w="701919">
                  <a:moveTo>
                    <a:pt x="148151" y="0"/>
                  </a:moveTo>
                  <a:lnTo>
                    <a:pt x="553768" y="0"/>
                  </a:lnTo>
                  <a:cubicBezTo>
                    <a:pt x="635590" y="0"/>
                    <a:pt x="701919" y="66330"/>
                    <a:pt x="701919" y="148151"/>
                  </a:cubicBezTo>
                  <a:lnTo>
                    <a:pt x="701919" y="153863"/>
                  </a:lnTo>
                  <a:cubicBezTo>
                    <a:pt x="701919" y="235685"/>
                    <a:pt x="635590" y="302015"/>
                    <a:pt x="553768" y="302015"/>
                  </a:cubicBezTo>
                  <a:lnTo>
                    <a:pt x="148151" y="302015"/>
                  </a:lnTo>
                  <a:cubicBezTo>
                    <a:pt x="66330" y="302015"/>
                    <a:pt x="0" y="235685"/>
                    <a:pt x="0" y="153863"/>
                  </a:cubicBezTo>
                  <a:lnTo>
                    <a:pt x="0" y="148151"/>
                  </a:lnTo>
                  <a:cubicBezTo>
                    <a:pt x="0" y="66330"/>
                    <a:pt x="66330" y="0"/>
                    <a:pt x="148151" y="0"/>
                  </a:cubicBezTo>
                  <a:close/>
                </a:path>
              </a:pathLst>
            </a:custGeom>
            <a:solidFill>
              <a:srgbClr val="7F858D"/>
            </a:solidFill>
          </p:spPr>
        </p:sp>
        <p:sp>
          <p:nvSpPr>
            <p:cNvPr name="TextBox 6" id="6"/>
            <p:cNvSpPr txBox="true"/>
            <p:nvPr/>
          </p:nvSpPr>
          <p:spPr>
            <a:xfrm>
              <a:off x="0" y="-76200"/>
              <a:ext cx="701919" cy="378215"/>
            </a:xfrm>
            <a:prstGeom prst="rect">
              <a:avLst/>
            </a:prstGeom>
          </p:spPr>
          <p:txBody>
            <a:bodyPr anchor="ctr" rtlCol="false" tIns="50800" lIns="50800" bIns="50800" rIns="50800"/>
            <a:lstStyle/>
            <a:p>
              <a:pPr algn="ctr">
                <a:lnSpc>
                  <a:spcPts val="3713"/>
                </a:lnSpc>
              </a:pPr>
              <a:r>
                <a:rPr lang="en-US" sz="2509" spc="582">
                  <a:solidFill>
                    <a:srgbClr val="000000"/>
                  </a:solidFill>
                  <a:latin typeface="ABeeZee"/>
                  <a:ea typeface="ABeeZee"/>
                  <a:cs typeface="ABeeZee"/>
                  <a:sym typeface="ABeeZee"/>
                </a:rPr>
                <a:t>VALUE</a:t>
              </a:r>
            </a:p>
          </p:txBody>
        </p:sp>
      </p:grpSp>
      <p:graphicFrame>
        <p:nvGraphicFramePr>
          <p:cNvPr name="Table 7" id="7"/>
          <p:cNvGraphicFramePr>
            <a:graphicFrameLocks noGrp="true"/>
          </p:cNvGraphicFramePr>
          <p:nvPr/>
        </p:nvGraphicFramePr>
        <p:xfrm>
          <a:off x="11544776" y="767690"/>
          <a:ext cx="3843634" cy="8751619"/>
        </p:xfrm>
        <a:graphic>
          <a:graphicData uri="http://schemas.openxmlformats.org/drawingml/2006/table">
            <a:tbl>
              <a:tblPr/>
              <a:tblGrid>
                <a:gridCol w="1084901"/>
                <a:gridCol w="2758733"/>
              </a:tblGrid>
              <a:tr h="1093952">
                <a:tc>
                  <a:txBody>
                    <a:bodyPr anchor="t" rtlCol="false"/>
                    <a:lstStyle/>
                    <a:p>
                      <a:pPr algn="ctr">
                        <a:lnSpc>
                          <a:spcPts val="3499"/>
                        </a:lnSpc>
                        <a:defRPr/>
                      </a:pPr>
                      <a:r>
                        <a:rPr lang="en-US" sz="2499">
                          <a:solidFill>
                            <a:srgbClr val="000000"/>
                          </a:solidFill>
                          <a:latin typeface="Garet"/>
                          <a:ea typeface="Garet"/>
                          <a:cs typeface="Garet"/>
                          <a:sym typeface="Garet"/>
                        </a:rPr>
                        <a:t>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93952">
                <a:tc>
                  <a:txBody>
                    <a:bodyPr anchor="t" rtlCol="false"/>
                    <a:lstStyle/>
                    <a:p>
                      <a:pPr algn="ctr">
                        <a:lnSpc>
                          <a:spcPts val="3499"/>
                        </a:lnSpc>
                        <a:defRPr/>
                      </a:pPr>
                      <a:r>
                        <a:rPr lang="en-US" sz="2499">
                          <a:solidFill>
                            <a:srgbClr val="000000"/>
                          </a:solidFill>
                          <a:latin typeface="Garet"/>
                          <a:ea typeface="Garet"/>
                          <a:cs typeface="Garet"/>
                          <a:sym typeface="Garet"/>
                        </a:rPr>
                        <a:t>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r>
                        <a:rPr lang="en-US" sz="2499">
                          <a:solidFill>
                            <a:srgbClr val="000000"/>
                          </a:solidFill>
                          <a:latin typeface="Garet"/>
                          <a:ea typeface="Garet"/>
                          <a:cs typeface="Garet"/>
                          <a:sym typeface="Garet"/>
                        </a:rPr>
                        <a:t>TESLA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93952">
                <a:tc>
                  <a:txBody>
                    <a:bodyPr anchor="t" rtlCol="false"/>
                    <a:lstStyle/>
                    <a:p>
                      <a:pPr algn="ctr">
                        <a:lnSpc>
                          <a:spcPts val="3499"/>
                        </a:lnSpc>
                        <a:defRPr/>
                      </a:pPr>
                      <a:r>
                        <a:rPr lang="en-US" sz="2499">
                          <a:solidFill>
                            <a:srgbClr val="000000"/>
                          </a:solidFill>
                          <a:latin typeface="Garet"/>
                          <a:ea typeface="Garet"/>
                          <a:cs typeface="Garet"/>
                          <a:sym typeface="Garet"/>
                        </a:rPr>
                        <a:t>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r>
                        <a:rPr lang="en-US" sz="2499">
                          <a:solidFill>
                            <a:srgbClr val="000000"/>
                          </a:solidFill>
                          <a:latin typeface="Garet"/>
                          <a:ea typeface="Garet"/>
                          <a:cs typeface="Garet"/>
                          <a:sym typeface="Garet"/>
                        </a:rPr>
                        <a:t>HONDA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93952">
                <a:tc>
                  <a:txBody>
                    <a:bodyPr anchor="t" rtlCol="false"/>
                    <a:lstStyle/>
                    <a:p>
                      <a:pPr algn="ctr">
                        <a:lnSpc>
                          <a:spcPts val="3499"/>
                        </a:lnSpc>
                        <a:defRPr/>
                      </a:pPr>
                      <a:r>
                        <a:rPr lang="en-US" sz="2499">
                          <a:solidFill>
                            <a:srgbClr val="000000"/>
                          </a:solidFill>
                          <a:latin typeface="Garet"/>
                          <a:ea typeface="Garet"/>
                          <a:cs typeface="Garet"/>
                          <a:sym typeface="Garet"/>
                        </a:rPr>
                        <a:t>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220"/>
                        </a:lnSpc>
                        <a:defRPr/>
                      </a:pPr>
                      <a:r>
                        <a:rPr lang="en-US" sz="2300">
                          <a:solidFill>
                            <a:srgbClr val="000000"/>
                          </a:solidFill>
                          <a:latin typeface="Garet"/>
                          <a:ea typeface="Garet"/>
                          <a:cs typeface="Garet"/>
                          <a:sym typeface="Garet"/>
                        </a:rPr>
                        <a:t>SUZUKI</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93952">
                <a:tc>
                  <a:txBody>
                    <a:bodyPr anchor="t" rtlCol="false"/>
                    <a:lstStyle/>
                    <a:p>
                      <a:pPr algn="ctr">
                        <a:lnSpc>
                          <a:spcPts val="3499"/>
                        </a:lnSpc>
                        <a:defRPr/>
                      </a:pPr>
                      <a:r>
                        <a:rPr lang="en-US" sz="2499">
                          <a:solidFill>
                            <a:srgbClr val="000000"/>
                          </a:solidFill>
                          <a:latin typeface="Garet"/>
                          <a:ea typeface="Garet"/>
                          <a:cs typeface="Garet"/>
                          <a:sym typeface="Garet"/>
                        </a:rPr>
                        <a:t>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93952">
                <a:tc>
                  <a:txBody>
                    <a:bodyPr anchor="t" rtlCol="false"/>
                    <a:lstStyle/>
                    <a:p>
                      <a:pPr algn="ctr">
                        <a:lnSpc>
                          <a:spcPts val="3499"/>
                        </a:lnSpc>
                        <a:defRPr/>
                      </a:pPr>
                      <a:r>
                        <a:rPr lang="en-US" sz="2499">
                          <a:solidFill>
                            <a:srgbClr val="000000"/>
                          </a:solidFill>
                          <a:latin typeface="Garet"/>
                          <a:ea typeface="Garet"/>
                          <a:cs typeface="Garet"/>
                          <a:sym typeface="Garet"/>
                        </a:rPr>
                        <a:t>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r>
                        <a:rPr lang="en-US" sz="2499">
                          <a:solidFill>
                            <a:srgbClr val="000000"/>
                          </a:solidFill>
                          <a:latin typeface="Garet"/>
                          <a:ea typeface="Garet"/>
                          <a:cs typeface="Garet"/>
                          <a:sym typeface="Garet"/>
                        </a:rPr>
                        <a:t>KIA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93952">
                <a:tc>
                  <a:txBody>
                    <a:bodyPr anchor="t" rtlCol="false"/>
                    <a:lstStyle/>
                    <a:p>
                      <a:pPr algn="ctr">
                        <a:lnSpc>
                          <a:spcPts val="3499"/>
                        </a:lnSpc>
                        <a:defRPr/>
                      </a:pPr>
                      <a:r>
                        <a:rPr lang="en-US" sz="2499">
                          <a:solidFill>
                            <a:srgbClr val="000000"/>
                          </a:solidFill>
                          <a:latin typeface="Garet"/>
                          <a:ea typeface="Garet"/>
                          <a:cs typeface="Garet"/>
                          <a:sym typeface="Garet"/>
                        </a:rPr>
                        <a:t>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93952">
                <a:tc>
                  <a:txBody>
                    <a:bodyPr anchor="t" rtlCol="false"/>
                    <a:lstStyle/>
                    <a:p>
                      <a:pPr algn="ctr">
                        <a:lnSpc>
                          <a:spcPts val="3499"/>
                        </a:lnSpc>
                        <a:defRPr/>
                      </a:pPr>
                      <a:r>
                        <a:rPr lang="en-US" sz="2499">
                          <a:solidFill>
                            <a:srgbClr val="000000"/>
                          </a:solidFill>
                          <a:latin typeface="Garet"/>
                          <a:ea typeface="Garet"/>
                          <a:cs typeface="Garet"/>
                          <a:sym typeface="Garet"/>
                        </a:rPr>
                        <a:t>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c>
                  <a:txBody>
                    <a:bodyPr anchor="t" rtlCol="false"/>
                    <a:lstStyle/>
                    <a:p>
                      <a:pPr algn="ctr">
                        <a:lnSpc>
                          <a:spcPts val="349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bl>
          </a:graphicData>
        </a:graphic>
      </p:graphicFrame>
      <p:grpSp>
        <p:nvGrpSpPr>
          <p:cNvPr name="Group 8" id="8"/>
          <p:cNvGrpSpPr/>
          <p:nvPr/>
        </p:nvGrpSpPr>
        <p:grpSpPr>
          <a:xfrm rot="0">
            <a:off x="6499938" y="1028700"/>
            <a:ext cx="2665099" cy="1146712"/>
            <a:chOff x="0" y="0"/>
            <a:chExt cx="701919" cy="302015"/>
          </a:xfrm>
        </p:grpSpPr>
        <p:sp>
          <p:nvSpPr>
            <p:cNvPr name="Freeform 9" id="9"/>
            <p:cNvSpPr/>
            <p:nvPr/>
          </p:nvSpPr>
          <p:spPr>
            <a:xfrm flipH="false" flipV="false" rot="0">
              <a:off x="0" y="0"/>
              <a:ext cx="701919" cy="302015"/>
            </a:xfrm>
            <a:custGeom>
              <a:avLst/>
              <a:gdLst/>
              <a:ahLst/>
              <a:cxnLst/>
              <a:rect r="r" b="b" t="t" l="l"/>
              <a:pathLst>
                <a:path h="302015" w="701919">
                  <a:moveTo>
                    <a:pt x="148151" y="0"/>
                  </a:moveTo>
                  <a:lnTo>
                    <a:pt x="553768" y="0"/>
                  </a:lnTo>
                  <a:cubicBezTo>
                    <a:pt x="635590" y="0"/>
                    <a:pt x="701919" y="66330"/>
                    <a:pt x="701919" y="148151"/>
                  </a:cubicBezTo>
                  <a:lnTo>
                    <a:pt x="701919" y="153863"/>
                  </a:lnTo>
                  <a:cubicBezTo>
                    <a:pt x="701919" y="235685"/>
                    <a:pt x="635590" y="302015"/>
                    <a:pt x="553768" y="302015"/>
                  </a:cubicBezTo>
                  <a:lnTo>
                    <a:pt x="148151" y="302015"/>
                  </a:lnTo>
                  <a:cubicBezTo>
                    <a:pt x="66330" y="302015"/>
                    <a:pt x="0" y="235685"/>
                    <a:pt x="0" y="153863"/>
                  </a:cubicBezTo>
                  <a:lnTo>
                    <a:pt x="0" y="148151"/>
                  </a:lnTo>
                  <a:cubicBezTo>
                    <a:pt x="0" y="66330"/>
                    <a:pt x="66330" y="0"/>
                    <a:pt x="148151" y="0"/>
                  </a:cubicBezTo>
                  <a:close/>
                </a:path>
              </a:pathLst>
            </a:custGeom>
            <a:solidFill>
              <a:srgbClr val="7F858D"/>
            </a:solidFill>
          </p:spPr>
        </p:sp>
        <p:sp>
          <p:nvSpPr>
            <p:cNvPr name="TextBox 10" id="10"/>
            <p:cNvSpPr txBox="true"/>
            <p:nvPr/>
          </p:nvSpPr>
          <p:spPr>
            <a:xfrm>
              <a:off x="0" y="-76200"/>
              <a:ext cx="701919" cy="378215"/>
            </a:xfrm>
            <a:prstGeom prst="rect">
              <a:avLst/>
            </a:prstGeom>
          </p:spPr>
          <p:txBody>
            <a:bodyPr anchor="ctr" rtlCol="false" tIns="50800" lIns="50800" bIns="50800" rIns="50800"/>
            <a:lstStyle/>
            <a:p>
              <a:pPr algn="ctr">
                <a:lnSpc>
                  <a:spcPts val="3713"/>
                </a:lnSpc>
              </a:pPr>
              <a:r>
                <a:rPr lang="en-US" sz="2509" spc="582">
                  <a:solidFill>
                    <a:srgbClr val="000000"/>
                  </a:solidFill>
                  <a:latin typeface="ABeeZee"/>
                  <a:ea typeface="ABeeZee"/>
                  <a:cs typeface="ABeeZee"/>
                  <a:sym typeface="ABeeZee"/>
                </a:rPr>
                <a:t>FUNGSI HASH</a:t>
              </a:r>
            </a:p>
          </p:txBody>
        </p:sp>
      </p:grpSp>
      <p:grpSp>
        <p:nvGrpSpPr>
          <p:cNvPr name="Group 11" id="11"/>
          <p:cNvGrpSpPr/>
          <p:nvPr/>
        </p:nvGrpSpPr>
        <p:grpSpPr>
          <a:xfrm rot="0">
            <a:off x="304132" y="1028700"/>
            <a:ext cx="2247758" cy="1146712"/>
            <a:chOff x="0" y="0"/>
            <a:chExt cx="592002" cy="302015"/>
          </a:xfrm>
        </p:grpSpPr>
        <p:sp>
          <p:nvSpPr>
            <p:cNvPr name="Freeform 12" id="12"/>
            <p:cNvSpPr/>
            <p:nvPr/>
          </p:nvSpPr>
          <p:spPr>
            <a:xfrm flipH="false" flipV="false" rot="0">
              <a:off x="0" y="0"/>
              <a:ext cx="592002" cy="302015"/>
            </a:xfrm>
            <a:custGeom>
              <a:avLst/>
              <a:gdLst/>
              <a:ahLst/>
              <a:cxnLst/>
              <a:rect r="r" b="b" t="t" l="l"/>
              <a:pathLst>
                <a:path h="302015" w="592002">
                  <a:moveTo>
                    <a:pt x="151007" y="0"/>
                  </a:moveTo>
                  <a:lnTo>
                    <a:pt x="440995" y="0"/>
                  </a:lnTo>
                  <a:cubicBezTo>
                    <a:pt x="524394" y="0"/>
                    <a:pt x="592002" y="67608"/>
                    <a:pt x="592002" y="151007"/>
                  </a:cubicBezTo>
                  <a:lnTo>
                    <a:pt x="592002" y="151007"/>
                  </a:lnTo>
                  <a:cubicBezTo>
                    <a:pt x="592002" y="191057"/>
                    <a:pt x="576092" y="229466"/>
                    <a:pt x="547773" y="257786"/>
                  </a:cubicBezTo>
                  <a:cubicBezTo>
                    <a:pt x="519454" y="286105"/>
                    <a:pt x="481044" y="302015"/>
                    <a:pt x="440995" y="302015"/>
                  </a:cubicBezTo>
                  <a:lnTo>
                    <a:pt x="151007" y="302015"/>
                  </a:lnTo>
                  <a:cubicBezTo>
                    <a:pt x="67608" y="302015"/>
                    <a:pt x="0" y="234406"/>
                    <a:pt x="0" y="151007"/>
                  </a:cubicBezTo>
                  <a:lnTo>
                    <a:pt x="0" y="151007"/>
                  </a:lnTo>
                  <a:cubicBezTo>
                    <a:pt x="0" y="67608"/>
                    <a:pt x="67608" y="0"/>
                    <a:pt x="151007" y="0"/>
                  </a:cubicBezTo>
                  <a:close/>
                </a:path>
              </a:pathLst>
            </a:custGeom>
            <a:solidFill>
              <a:srgbClr val="7F858D"/>
            </a:solidFill>
          </p:spPr>
        </p:sp>
        <p:sp>
          <p:nvSpPr>
            <p:cNvPr name="TextBox 13" id="13"/>
            <p:cNvSpPr txBox="true"/>
            <p:nvPr/>
          </p:nvSpPr>
          <p:spPr>
            <a:xfrm>
              <a:off x="0" y="-76200"/>
              <a:ext cx="592002" cy="378215"/>
            </a:xfrm>
            <a:prstGeom prst="rect">
              <a:avLst/>
            </a:prstGeom>
          </p:spPr>
          <p:txBody>
            <a:bodyPr anchor="ctr" rtlCol="false" tIns="50800" lIns="50800" bIns="50800" rIns="50800"/>
            <a:lstStyle/>
            <a:p>
              <a:pPr algn="ctr">
                <a:lnSpc>
                  <a:spcPts val="3713"/>
                </a:lnSpc>
              </a:pPr>
              <a:r>
                <a:rPr lang="en-US" sz="2509" spc="582">
                  <a:solidFill>
                    <a:srgbClr val="000000"/>
                  </a:solidFill>
                  <a:latin typeface="ABeeZee"/>
                  <a:ea typeface="ABeeZee"/>
                  <a:cs typeface="ABeeZee"/>
                  <a:sym typeface="ABeeZee"/>
                </a:rPr>
                <a:t>KEY</a:t>
              </a:r>
            </a:p>
          </p:txBody>
        </p:sp>
      </p:grpSp>
      <p:graphicFrame>
        <p:nvGraphicFramePr>
          <p:cNvPr name="Table 14" id="14"/>
          <p:cNvGraphicFramePr>
            <a:graphicFrameLocks noGrp="true"/>
          </p:cNvGraphicFramePr>
          <p:nvPr/>
        </p:nvGraphicFramePr>
        <p:xfrm>
          <a:off x="6103201" y="2521278"/>
          <a:ext cx="3458572" cy="6257598"/>
        </p:xfrm>
        <a:graphic>
          <a:graphicData uri="http://schemas.openxmlformats.org/drawingml/2006/table">
            <a:tbl>
              <a:tblPr/>
              <a:tblGrid>
                <a:gridCol w="2616645"/>
              </a:tblGrid>
              <a:tr h="1520707">
                <a:tc>
                  <a:txBody>
                    <a:bodyPr anchor="t" rtlCol="false"/>
                    <a:lstStyle/>
                    <a:p>
                      <a:pPr algn="ctr">
                        <a:lnSpc>
                          <a:spcPts val="3499"/>
                        </a:lnSpc>
                        <a:defRPr/>
                      </a:pPr>
                      <a:r>
                        <a:rPr lang="en-US" sz="2499">
                          <a:solidFill>
                            <a:srgbClr val="000000"/>
                          </a:solidFill>
                          <a:latin typeface="Garet"/>
                          <a:ea typeface="Garet"/>
                          <a:cs typeface="Garet"/>
                          <a:sym typeface="Garet"/>
                        </a:rPr>
                        <a:t>362 % 8 =  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645866">
                <a:tc>
                  <a:txBody>
                    <a:bodyPr anchor="t" rtlCol="false"/>
                    <a:lstStyle/>
                    <a:p>
                      <a:pPr algn="ctr">
                        <a:lnSpc>
                          <a:spcPts val="3499"/>
                        </a:lnSpc>
                        <a:defRPr/>
                      </a:pPr>
                      <a:r>
                        <a:rPr lang="en-US" sz="2499">
                          <a:solidFill>
                            <a:srgbClr val="000000"/>
                          </a:solidFill>
                          <a:latin typeface="Garet"/>
                          <a:ea typeface="Garet"/>
                          <a:cs typeface="Garet"/>
                          <a:sym typeface="Garet"/>
                        </a:rPr>
                        <a:t>491 % 8 = 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30342">
                <a:tc>
                  <a:txBody>
                    <a:bodyPr anchor="t" rtlCol="false"/>
                    <a:lstStyle/>
                    <a:p>
                      <a:pPr algn="ctr">
                        <a:lnSpc>
                          <a:spcPts val="3499"/>
                        </a:lnSpc>
                        <a:defRPr/>
                      </a:pPr>
                      <a:r>
                        <a:rPr lang="en-US" sz="2499">
                          <a:solidFill>
                            <a:srgbClr val="000000"/>
                          </a:solidFill>
                          <a:latin typeface="Garet"/>
                          <a:ea typeface="Garet"/>
                          <a:cs typeface="Garet"/>
                          <a:sym typeface="Garet"/>
                        </a:rPr>
                        <a:t>377 &amp; 8 = 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30342">
                <a:tc>
                  <a:txBody>
                    <a:bodyPr anchor="t" rtlCol="false"/>
                    <a:lstStyle/>
                    <a:p>
                      <a:pPr algn="ctr">
                        <a:lnSpc>
                          <a:spcPts val="3499"/>
                        </a:lnSpc>
                        <a:defRPr/>
                      </a:pPr>
                      <a:r>
                        <a:rPr lang="en-US" sz="2499">
                          <a:solidFill>
                            <a:srgbClr val="000000"/>
                          </a:solidFill>
                          <a:latin typeface="Garet"/>
                          <a:ea typeface="Garet"/>
                          <a:cs typeface="Garet"/>
                          <a:sym typeface="Garet"/>
                        </a:rPr>
                        <a:t>213 % 8 = 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r h="1030342">
                <a:tc>
                  <a:txBody>
                    <a:bodyPr anchor="t" rtlCol="false"/>
                    <a:lstStyle/>
                    <a:p>
                      <a:pPr algn="ctr">
                        <a:lnSpc>
                          <a:spcPts val="3499"/>
                        </a:lnSpc>
                        <a:defRPr/>
                      </a:pPr>
                      <a:r>
                        <a:rPr lang="en-US" sz="2499">
                          <a:solidFill>
                            <a:srgbClr val="000000"/>
                          </a:solidFill>
                          <a:latin typeface="Garet"/>
                          <a:ea typeface="Garet"/>
                          <a:cs typeface="Garet"/>
                          <a:sym typeface="Garet"/>
                        </a:rPr>
                        <a:t>365 % 8 = 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bl>
          </a:graphicData>
        </a:graphic>
      </p:graphicFrame>
      <p:graphicFrame>
        <p:nvGraphicFramePr>
          <p:cNvPr name="Table 15" id="15"/>
          <p:cNvGraphicFramePr>
            <a:graphicFrameLocks noGrp="true"/>
          </p:cNvGraphicFramePr>
          <p:nvPr/>
        </p:nvGraphicFramePr>
        <p:xfrm>
          <a:off x="15756838" y="6358688"/>
          <a:ext cx="2306878" cy="904875"/>
        </p:xfrm>
        <a:graphic>
          <a:graphicData uri="http://schemas.openxmlformats.org/drawingml/2006/table">
            <a:tbl>
              <a:tblPr/>
              <a:tblGrid>
                <a:gridCol w="2306878"/>
              </a:tblGrid>
              <a:tr h="889266">
                <a:tc>
                  <a:txBody>
                    <a:bodyPr anchor="t" rtlCol="false"/>
                    <a:lstStyle/>
                    <a:p>
                      <a:pPr algn="ctr">
                        <a:lnSpc>
                          <a:spcPts val="3499"/>
                        </a:lnSpc>
                        <a:defRPr/>
                      </a:pPr>
                      <a:r>
                        <a:rPr lang="en-US" sz="2499">
                          <a:solidFill>
                            <a:srgbClr val="000000"/>
                          </a:solidFill>
                          <a:latin typeface="Garet"/>
                          <a:ea typeface="Garet"/>
                          <a:cs typeface="Garet"/>
                          <a:sym typeface="Garet"/>
                        </a:rPr>
                        <a:t>MAZDA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BC7D4"/>
                    </a:solidFill>
                  </a:tcPr>
                </a:tc>
              </a:tr>
            </a:tbl>
          </a:graphicData>
        </a:graphic>
      </p:graphicFrame>
      <p:sp>
        <p:nvSpPr>
          <p:cNvPr name="AutoShape 16" id="16"/>
          <p:cNvSpPr/>
          <p:nvPr/>
        </p:nvSpPr>
        <p:spPr>
          <a:xfrm>
            <a:off x="9561773" y="3268158"/>
            <a:ext cx="1983002" cy="190700"/>
          </a:xfrm>
          <a:prstGeom prst="line">
            <a:avLst/>
          </a:prstGeom>
          <a:ln cap="flat" w="38100">
            <a:solidFill>
              <a:srgbClr val="FFFFFF"/>
            </a:solidFill>
            <a:prstDash val="solid"/>
            <a:headEnd type="none" len="sm" w="sm"/>
            <a:tailEnd type="arrow" len="sm" w="med"/>
          </a:ln>
        </p:spPr>
      </p:sp>
      <p:sp>
        <p:nvSpPr>
          <p:cNvPr name="AutoShape 17" id="17"/>
          <p:cNvSpPr/>
          <p:nvPr/>
        </p:nvSpPr>
        <p:spPr>
          <a:xfrm flipV="true">
            <a:off x="9563804" y="4498834"/>
            <a:ext cx="1796283" cy="433194"/>
          </a:xfrm>
          <a:prstGeom prst="line">
            <a:avLst/>
          </a:prstGeom>
          <a:ln cap="flat" w="38100">
            <a:solidFill>
              <a:srgbClr val="FFFFFF"/>
            </a:solidFill>
            <a:prstDash val="solid"/>
            <a:headEnd type="none" len="sm" w="sm"/>
            <a:tailEnd type="arrow" len="sm" w="med"/>
          </a:ln>
        </p:spPr>
      </p:sp>
      <p:sp>
        <p:nvSpPr>
          <p:cNvPr name="AutoShape 18" id="18"/>
          <p:cNvSpPr/>
          <p:nvPr/>
        </p:nvSpPr>
        <p:spPr>
          <a:xfrm flipV="true">
            <a:off x="9566239" y="2484171"/>
            <a:ext cx="2181345" cy="3609949"/>
          </a:xfrm>
          <a:prstGeom prst="line">
            <a:avLst/>
          </a:prstGeom>
          <a:ln cap="flat" w="38100">
            <a:solidFill>
              <a:srgbClr val="FFFFFF"/>
            </a:solidFill>
            <a:prstDash val="solid"/>
            <a:headEnd type="none" len="sm" w="sm"/>
            <a:tailEnd type="arrow" len="sm" w="med"/>
          </a:ln>
        </p:spPr>
      </p:sp>
      <p:sp>
        <p:nvSpPr>
          <p:cNvPr name="AutoShape 19" id="19"/>
          <p:cNvSpPr/>
          <p:nvPr/>
        </p:nvSpPr>
        <p:spPr>
          <a:xfrm flipV="true">
            <a:off x="9511420" y="6811125"/>
            <a:ext cx="2373875" cy="442585"/>
          </a:xfrm>
          <a:prstGeom prst="line">
            <a:avLst/>
          </a:prstGeom>
          <a:ln cap="flat" w="38100">
            <a:solidFill>
              <a:srgbClr val="FFFFFF"/>
            </a:solidFill>
            <a:prstDash val="solid"/>
            <a:headEnd type="none" len="sm" w="sm"/>
            <a:tailEnd type="arrow" len="sm" w="med"/>
          </a:ln>
        </p:spPr>
      </p:sp>
      <p:sp>
        <p:nvSpPr>
          <p:cNvPr name="AutoShape 20" id="20"/>
          <p:cNvSpPr/>
          <p:nvPr/>
        </p:nvSpPr>
        <p:spPr>
          <a:xfrm flipV="true">
            <a:off x="9514912" y="6811125"/>
            <a:ext cx="1748151" cy="1608312"/>
          </a:xfrm>
          <a:prstGeom prst="line">
            <a:avLst/>
          </a:prstGeom>
          <a:ln cap="flat" w="38100">
            <a:solidFill>
              <a:srgbClr val="FFFFFF"/>
            </a:solidFill>
            <a:prstDash val="solid"/>
            <a:headEnd type="none" len="sm" w="sm"/>
            <a:tailEnd type="arrow" len="sm" w="med"/>
          </a:ln>
        </p:spPr>
      </p:sp>
      <p:sp>
        <p:nvSpPr>
          <p:cNvPr name="AutoShape 21" id="21"/>
          <p:cNvSpPr/>
          <p:nvPr/>
        </p:nvSpPr>
        <p:spPr>
          <a:xfrm>
            <a:off x="15188375" y="6811125"/>
            <a:ext cx="568463"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143500"/>
            <a:ext cx="18288000" cy="9877425"/>
          </a:xfrm>
          <a:custGeom>
            <a:avLst/>
            <a:gdLst/>
            <a:ahLst/>
            <a:cxnLst/>
            <a:rect r="r" b="b" t="t" l="l"/>
            <a:pathLst>
              <a:path h="9877425" w="18288000">
                <a:moveTo>
                  <a:pt x="0" y="0"/>
                </a:moveTo>
                <a:lnTo>
                  <a:pt x="18288000" y="0"/>
                </a:lnTo>
                <a:lnTo>
                  <a:pt x="18288000" y="9877425"/>
                </a:lnTo>
                <a:lnTo>
                  <a:pt x="0" y="9877425"/>
                </a:lnTo>
                <a:lnTo>
                  <a:pt x="0" y="0"/>
                </a:lnTo>
                <a:close/>
              </a:path>
            </a:pathLst>
          </a:custGeom>
          <a:blipFill>
            <a:blip r:embed="rId2"/>
            <a:stretch>
              <a:fillRect l="0" t="0" r="0" b="0"/>
            </a:stretch>
          </a:blipFill>
        </p:spPr>
      </p:sp>
      <p:sp>
        <p:nvSpPr>
          <p:cNvPr name="Freeform 3" id="3"/>
          <p:cNvSpPr/>
          <p:nvPr/>
        </p:nvSpPr>
        <p:spPr>
          <a:xfrm flipH="false" flipV="false" rot="0">
            <a:off x="13881506" y="-2575276"/>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52900" y="790844"/>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49405" y="1079262"/>
            <a:ext cx="17389190" cy="8179038"/>
            <a:chOff x="0" y="0"/>
            <a:chExt cx="3984175" cy="1873964"/>
          </a:xfrm>
        </p:grpSpPr>
        <p:sp>
          <p:nvSpPr>
            <p:cNvPr name="Freeform 6" id="6"/>
            <p:cNvSpPr/>
            <p:nvPr/>
          </p:nvSpPr>
          <p:spPr>
            <a:xfrm flipH="false" flipV="false" rot="0">
              <a:off x="0" y="0"/>
              <a:ext cx="3984175" cy="1873964"/>
            </a:xfrm>
            <a:custGeom>
              <a:avLst/>
              <a:gdLst/>
              <a:ahLst/>
              <a:cxnLst/>
              <a:rect r="r" b="b" t="t" l="l"/>
              <a:pathLst>
                <a:path h="1873964" w="3984175">
                  <a:moveTo>
                    <a:pt x="0" y="0"/>
                  </a:moveTo>
                  <a:lnTo>
                    <a:pt x="3984175" y="0"/>
                  </a:lnTo>
                  <a:lnTo>
                    <a:pt x="3984175" y="1873964"/>
                  </a:lnTo>
                  <a:lnTo>
                    <a:pt x="0" y="1873964"/>
                  </a:lnTo>
                  <a:close/>
                </a:path>
              </a:pathLst>
            </a:custGeom>
            <a:solidFill>
              <a:srgbClr val="FFFFFF"/>
            </a:solidFill>
          </p:spPr>
        </p:sp>
        <p:sp>
          <p:nvSpPr>
            <p:cNvPr name="TextBox 7" id="7"/>
            <p:cNvSpPr txBox="true"/>
            <p:nvPr/>
          </p:nvSpPr>
          <p:spPr>
            <a:xfrm>
              <a:off x="0" y="-76200"/>
              <a:ext cx="3984175" cy="1950164"/>
            </a:xfrm>
            <a:prstGeom prst="rect">
              <a:avLst/>
            </a:prstGeom>
          </p:spPr>
          <p:txBody>
            <a:bodyPr anchor="ctr" rtlCol="false" tIns="50800" lIns="50800" bIns="50800" rIns="50800"/>
            <a:lstStyle/>
            <a:p>
              <a:pPr algn="ctr">
                <a:lnSpc>
                  <a:spcPts val="3713"/>
                </a:lnSpc>
              </a:pPr>
            </a:p>
          </p:txBody>
        </p:sp>
      </p:grpSp>
      <p:sp>
        <p:nvSpPr>
          <p:cNvPr name="Freeform 8" id="8"/>
          <p:cNvSpPr/>
          <p:nvPr/>
        </p:nvSpPr>
        <p:spPr>
          <a:xfrm flipH="false" flipV="false" rot="0">
            <a:off x="1028700" y="1528013"/>
            <a:ext cx="6953105" cy="7205290"/>
          </a:xfrm>
          <a:custGeom>
            <a:avLst/>
            <a:gdLst/>
            <a:ahLst/>
            <a:cxnLst/>
            <a:rect r="r" b="b" t="t" l="l"/>
            <a:pathLst>
              <a:path h="7205290" w="6953105">
                <a:moveTo>
                  <a:pt x="0" y="0"/>
                </a:moveTo>
                <a:lnTo>
                  <a:pt x="6953105" y="0"/>
                </a:lnTo>
                <a:lnTo>
                  <a:pt x="6953105" y="7205290"/>
                </a:lnTo>
                <a:lnTo>
                  <a:pt x="0" y="7205290"/>
                </a:lnTo>
                <a:lnTo>
                  <a:pt x="0" y="0"/>
                </a:lnTo>
                <a:close/>
              </a:path>
            </a:pathLst>
          </a:custGeom>
          <a:blipFill>
            <a:blip r:embed="rId5"/>
            <a:stretch>
              <a:fillRect l="0" t="0" r="0" b="0"/>
            </a:stretch>
          </a:blipFill>
        </p:spPr>
      </p:sp>
      <p:sp>
        <p:nvSpPr>
          <p:cNvPr name="Freeform 9" id="9"/>
          <p:cNvSpPr/>
          <p:nvPr/>
        </p:nvSpPr>
        <p:spPr>
          <a:xfrm flipH="false" flipV="false" rot="0">
            <a:off x="8654555" y="1528013"/>
            <a:ext cx="8604745" cy="7205290"/>
          </a:xfrm>
          <a:custGeom>
            <a:avLst/>
            <a:gdLst/>
            <a:ahLst/>
            <a:cxnLst/>
            <a:rect r="r" b="b" t="t" l="l"/>
            <a:pathLst>
              <a:path h="7205290" w="8604745">
                <a:moveTo>
                  <a:pt x="0" y="0"/>
                </a:moveTo>
                <a:lnTo>
                  <a:pt x="8604745" y="0"/>
                </a:lnTo>
                <a:lnTo>
                  <a:pt x="8604745" y="7205290"/>
                </a:lnTo>
                <a:lnTo>
                  <a:pt x="0" y="7205290"/>
                </a:lnTo>
                <a:lnTo>
                  <a:pt x="0" y="0"/>
                </a:lnTo>
                <a:close/>
              </a:path>
            </a:pathLst>
          </a:custGeom>
          <a:blipFill>
            <a:blip r:embed="rId6"/>
            <a:stretch>
              <a:fillRect l="-2417" t="0" r="-2417"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143500"/>
            <a:ext cx="18288000" cy="9877425"/>
          </a:xfrm>
          <a:custGeom>
            <a:avLst/>
            <a:gdLst/>
            <a:ahLst/>
            <a:cxnLst/>
            <a:rect r="r" b="b" t="t" l="l"/>
            <a:pathLst>
              <a:path h="9877425" w="18288000">
                <a:moveTo>
                  <a:pt x="0" y="0"/>
                </a:moveTo>
                <a:lnTo>
                  <a:pt x="18288000" y="0"/>
                </a:lnTo>
                <a:lnTo>
                  <a:pt x="18288000" y="9877425"/>
                </a:lnTo>
                <a:lnTo>
                  <a:pt x="0" y="9877425"/>
                </a:lnTo>
                <a:lnTo>
                  <a:pt x="0" y="0"/>
                </a:lnTo>
                <a:close/>
              </a:path>
            </a:pathLst>
          </a:custGeom>
          <a:blipFill>
            <a:blip r:embed="rId2"/>
            <a:stretch>
              <a:fillRect l="0" t="0" r="0" b="0"/>
            </a:stretch>
          </a:blipFill>
        </p:spPr>
      </p:sp>
      <p:sp>
        <p:nvSpPr>
          <p:cNvPr name="Freeform 3" id="3"/>
          <p:cNvSpPr/>
          <p:nvPr/>
        </p:nvSpPr>
        <p:spPr>
          <a:xfrm flipH="false" flipV="false" rot="0">
            <a:off x="13881506" y="-2575276"/>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52900" y="790844"/>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404044" y="790844"/>
            <a:ext cx="12006081" cy="6955138"/>
            <a:chOff x="0" y="0"/>
            <a:chExt cx="2750808" cy="1593547"/>
          </a:xfrm>
        </p:grpSpPr>
        <p:sp>
          <p:nvSpPr>
            <p:cNvPr name="Freeform 6" id="6"/>
            <p:cNvSpPr/>
            <p:nvPr/>
          </p:nvSpPr>
          <p:spPr>
            <a:xfrm flipH="false" flipV="false" rot="0">
              <a:off x="0" y="0"/>
              <a:ext cx="2750808" cy="1593547"/>
            </a:xfrm>
            <a:custGeom>
              <a:avLst/>
              <a:gdLst/>
              <a:ahLst/>
              <a:cxnLst/>
              <a:rect r="r" b="b" t="t" l="l"/>
              <a:pathLst>
                <a:path h="1593547" w="2750808">
                  <a:moveTo>
                    <a:pt x="0" y="0"/>
                  </a:moveTo>
                  <a:lnTo>
                    <a:pt x="2750808" y="0"/>
                  </a:lnTo>
                  <a:lnTo>
                    <a:pt x="2750808" y="1593547"/>
                  </a:lnTo>
                  <a:lnTo>
                    <a:pt x="0" y="1593547"/>
                  </a:lnTo>
                  <a:close/>
                </a:path>
              </a:pathLst>
            </a:custGeom>
            <a:solidFill>
              <a:srgbClr val="FFFFFF"/>
            </a:solidFill>
          </p:spPr>
        </p:sp>
        <p:sp>
          <p:nvSpPr>
            <p:cNvPr name="TextBox 7" id="7"/>
            <p:cNvSpPr txBox="true"/>
            <p:nvPr/>
          </p:nvSpPr>
          <p:spPr>
            <a:xfrm>
              <a:off x="0" y="-76200"/>
              <a:ext cx="2750808" cy="1669747"/>
            </a:xfrm>
            <a:prstGeom prst="rect">
              <a:avLst/>
            </a:prstGeom>
          </p:spPr>
          <p:txBody>
            <a:bodyPr anchor="ctr" rtlCol="false" tIns="50800" lIns="50800" bIns="50800" rIns="50800"/>
            <a:lstStyle/>
            <a:p>
              <a:pPr algn="ctr">
                <a:lnSpc>
                  <a:spcPts val="3713"/>
                </a:lnSpc>
              </a:pPr>
            </a:p>
          </p:txBody>
        </p:sp>
      </p:grpSp>
      <p:sp>
        <p:nvSpPr>
          <p:cNvPr name="Freeform 8" id="8"/>
          <p:cNvSpPr/>
          <p:nvPr/>
        </p:nvSpPr>
        <p:spPr>
          <a:xfrm flipH="false" flipV="false" rot="0">
            <a:off x="3937496" y="1296713"/>
            <a:ext cx="10979652" cy="5943401"/>
          </a:xfrm>
          <a:custGeom>
            <a:avLst/>
            <a:gdLst/>
            <a:ahLst/>
            <a:cxnLst/>
            <a:rect r="r" b="b" t="t" l="l"/>
            <a:pathLst>
              <a:path h="5943401" w="10979652">
                <a:moveTo>
                  <a:pt x="0" y="0"/>
                </a:moveTo>
                <a:lnTo>
                  <a:pt x="10979652" y="0"/>
                </a:lnTo>
                <a:lnTo>
                  <a:pt x="10979652" y="5943401"/>
                </a:lnTo>
                <a:lnTo>
                  <a:pt x="0" y="5943401"/>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143500"/>
            <a:ext cx="18288000" cy="9877425"/>
          </a:xfrm>
          <a:custGeom>
            <a:avLst/>
            <a:gdLst/>
            <a:ahLst/>
            <a:cxnLst/>
            <a:rect r="r" b="b" t="t" l="l"/>
            <a:pathLst>
              <a:path h="9877425" w="18288000">
                <a:moveTo>
                  <a:pt x="0" y="0"/>
                </a:moveTo>
                <a:lnTo>
                  <a:pt x="18288000" y="0"/>
                </a:lnTo>
                <a:lnTo>
                  <a:pt x="18288000" y="9877425"/>
                </a:lnTo>
                <a:lnTo>
                  <a:pt x="0" y="9877425"/>
                </a:lnTo>
                <a:lnTo>
                  <a:pt x="0" y="0"/>
                </a:lnTo>
                <a:close/>
              </a:path>
            </a:pathLst>
          </a:custGeom>
          <a:blipFill>
            <a:blip r:embed="rId2"/>
            <a:stretch>
              <a:fillRect l="0" t="0" r="0" b="0"/>
            </a:stretch>
          </a:blipFill>
        </p:spPr>
      </p:sp>
      <p:sp>
        <p:nvSpPr>
          <p:cNvPr name="Freeform 3" id="3"/>
          <p:cNvSpPr/>
          <p:nvPr/>
        </p:nvSpPr>
        <p:spPr>
          <a:xfrm flipH="false" flipV="false" rot="0">
            <a:off x="14633462" y="-3654538"/>
            <a:ext cx="7309077" cy="7309077"/>
          </a:xfrm>
          <a:custGeom>
            <a:avLst/>
            <a:gdLst/>
            <a:ahLst/>
            <a:cxnLst/>
            <a:rect r="r" b="b" t="t" l="l"/>
            <a:pathLst>
              <a:path h="7309077" w="7309077">
                <a:moveTo>
                  <a:pt x="0" y="0"/>
                </a:moveTo>
                <a:lnTo>
                  <a:pt x="7309076" y="0"/>
                </a:lnTo>
                <a:lnTo>
                  <a:pt x="7309076" y="7309076"/>
                </a:lnTo>
                <a:lnTo>
                  <a:pt x="0" y="7309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52900" y="790844"/>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514651" y="1271547"/>
            <a:ext cx="11380122" cy="6288284"/>
            <a:chOff x="0" y="0"/>
            <a:chExt cx="2997234" cy="1656174"/>
          </a:xfrm>
        </p:grpSpPr>
        <p:sp>
          <p:nvSpPr>
            <p:cNvPr name="Freeform 6" id="6"/>
            <p:cNvSpPr/>
            <p:nvPr/>
          </p:nvSpPr>
          <p:spPr>
            <a:xfrm flipH="false" flipV="false" rot="0">
              <a:off x="0" y="0"/>
              <a:ext cx="2997234" cy="1656174"/>
            </a:xfrm>
            <a:custGeom>
              <a:avLst/>
              <a:gdLst/>
              <a:ahLst/>
              <a:cxnLst/>
              <a:rect r="r" b="b" t="t" l="l"/>
              <a:pathLst>
                <a:path h="1656174" w="2997234">
                  <a:moveTo>
                    <a:pt x="0" y="0"/>
                  </a:moveTo>
                  <a:lnTo>
                    <a:pt x="2997234" y="0"/>
                  </a:lnTo>
                  <a:lnTo>
                    <a:pt x="2997234" y="1656174"/>
                  </a:lnTo>
                  <a:lnTo>
                    <a:pt x="0" y="1656174"/>
                  </a:lnTo>
                  <a:close/>
                </a:path>
              </a:pathLst>
            </a:custGeom>
            <a:solidFill>
              <a:srgbClr val="FFFFFF"/>
            </a:solidFill>
          </p:spPr>
        </p:sp>
        <p:sp>
          <p:nvSpPr>
            <p:cNvPr name="TextBox 7" id="7"/>
            <p:cNvSpPr txBox="true"/>
            <p:nvPr/>
          </p:nvSpPr>
          <p:spPr>
            <a:xfrm>
              <a:off x="0" y="-76200"/>
              <a:ext cx="2997234" cy="1732374"/>
            </a:xfrm>
            <a:prstGeom prst="rect">
              <a:avLst/>
            </a:prstGeom>
          </p:spPr>
          <p:txBody>
            <a:bodyPr anchor="ctr" rtlCol="false" tIns="50800" lIns="50800" bIns="50800" rIns="50800"/>
            <a:lstStyle/>
            <a:p>
              <a:pPr algn="ctr">
                <a:lnSpc>
                  <a:spcPts val="3713"/>
                </a:lnSpc>
              </a:pPr>
            </a:p>
          </p:txBody>
        </p:sp>
      </p:grpSp>
      <p:sp>
        <p:nvSpPr>
          <p:cNvPr name="Freeform 8" id="8"/>
          <p:cNvSpPr/>
          <p:nvPr/>
        </p:nvSpPr>
        <p:spPr>
          <a:xfrm flipH="false" flipV="false" rot="0">
            <a:off x="3857416" y="1671946"/>
            <a:ext cx="10573168" cy="5546874"/>
          </a:xfrm>
          <a:custGeom>
            <a:avLst/>
            <a:gdLst/>
            <a:ahLst/>
            <a:cxnLst/>
            <a:rect r="r" b="b" t="t" l="l"/>
            <a:pathLst>
              <a:path h="5546874" w="10573168">
                <a:moveTo>
                  <a:pt x="0" y="0"/>
                </a:moveTo>
                <a:lnTo>
                  <a:pt x="10573168" y="0"/>
                </a:lnTo>
                <a:lnTo>
                  <a:pt x="10573168" y="5546874"/>
                </a:lnTo>
                <a:lnTo>
                  <a:pt x="0" y="5546874"/>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5292996" y="2321570"/>
            <a:ext cx="8932907" cy="8229600"/>
          </a:xfrm>
          <a:custGeom>
            <a:avLst/>
            <a:gdLst/>
            <a:ahLst/>
            <a:cxnLst/>
            <a:rect r="r" b="b" t="t" l="l"/>
            <a:pathLst>
              <a:path h="8229600" w="8932907">
                <a:moveTo>
                  <a:pt x="8932906" y="0"/>
                </a:moveTo>
                <a:lnTo>
                  <a:pt x="0" y="0"/>
                </a:lnTo>
                <a:lnTo>
                  <a:pt x="0" y="8229600"/>
                </a:lnTo>
                <a:lnTo>
                  <a:pt x="8932906" y="8229600"/>
                </a:lnTo>
                <a:lnTo>
                  <a:pt x="8932906" y="0"/>
                </a:lnTo>
                <a:close/>
              </a:path>
            </a:pathLst>
          </a:custGeom>
          <a:blipFill>
            <a:blip r:embed="rId2"/>
            <a:stretch>
              <a:fillRect l="0" t="0" r="0" b="0"/>
            </a:stretch>
          </a:blipFill>
        </p:spPr>
      </p:sp>
      <p:sp>
        <p:nvSpPr>
          <p:cNvPr name="Freeform 3" id="3"/>
          <p:cNvSpPr/>
          <p:nvPr/>
        </p:nvSpPr>
        <p:spPr>
          <a:xfrm flipH="true" flipV="true" rot="-1672140">
            <a:off x="-3437753" y="-3937991"/>
            <a:ext cx="8932907" cy="8229600"/>
          </a:xfrm>
          <a:custGeom>
            <a:avLst/>
            <a:gdLst/>
            <a:ahLst/>
            <a:cxnLst/>
            <a:rect r="r" b="b" t="t" l="l"/>
            <a:pathLst>
              <a:path h="8229600" w="8932907">
                <a:moveTo>
                  <a:pt x="8932906" y="8229600"/>
                </a:moveTo>
                <a:lnTo>
                  <a:pt x="0" y="8229600"/>
                </a:lnTo>
                <a:lnTo>
                  <a:pt x="0" y="0"/>
                </a:lnTo>
                <a:lnTo>
                  <a:pt x="8932906" y="0"/>
                </a:lnTo>
                <a:lnTo>
                  <a:pt x="8932906" y="8229600"/>
                </a:lnTo>
                <a:close/>
              </a:path>
            </a:pathLst>
          </a:custGeom>
          <a:blipFill>
            <a:blip r:embed="rId2"/>
            <a:stretch>
              <a:fillRect l="0" t="0" r="0" b="0"/>
            </a:stretch>
          </a:blipFill>
        </p:spPr>
      </p:sp>
      <p:sp>
        <p:nvSpPr>
          <p:cNvPr name="Freeform 4" id="4"/>
          <p:cNvSpPr/>
          <p:nvPr/>
        </p:nvSpPr>
        <p:spPr>
          <a:xfrm flipH="false" flipV="false" rot="0">
            <a:off x="-4628730" y="5603762"/>
            <a:ext cx="7309077" cy="7309077"/>
          </a:xfrm>
          <a:custGeom>
            <a:avLst/>
            <a:gdLst/>
            <a:ahLst/>
            <a:cxnLst/>
            <a:rect r="r" b="b" t="t" l="l"/>
            <a:pathLst>
              <a:path h="7309077" w="7309077">
                <a:moveTo>
                  <a:pt x="0" y="0"/>
                </a:moveTo>
                <a:lnTo>
                  <a:pt x="7309076" y="0"/>
                </a:lnTo>
                <a:lnTo>
                  <a:pt x="7309076" y="7309076"/>
                </a:lnTo>
                <a:lnTo>
                  <a:pt x="0" y="7309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126282" y="3781169"/>
            <a:ext cx="10035436" cy="2724661"/>
            <a:chOff x="0" y="0"/>
            <a:chExt cx="13380581" cy="3632882"/>
          </a:xfrm>
        </p:grpSpPr>
        <p:sp>
          <p:nvSpPr>
            <p:cNvPr name="TextBox 6" id="6"/>
            <p:cNvSpPr txBox="true"/>
            <p:nvPr/>
          </p:nvSpPr>
          <p:spPr>
            <a:xfrm rot="0">
              <a:off x="0" y="-38100"/>
              <a:ext cx="13380581" cy="2866644"/>
            </a:xfrm>
            <a:prstGeom prst="rect">
              <a:avLst/>
            </a:prstGeom>
          </p:spPr>
          <p:txBody>
            <a:bodyPr anchor="t" rtlCol="false" tIns="0" lIns="0" bIns="0" rIns="0">
              <a:spAutoFit/>
            </a:bodyPr>
            <a:lstStyle/>
            <a:p>
              <a:pPr algn="ctr">
                <a:lnSpc>
                  <a:spcPts val="8135"/>
                </a:lnSpc>
              </a:pPr>
              <a:r>
                <a:rPr lang="en-US" sz="7200">
                  <a:solidFill>
                    <a:srgbClr val="FFFFFF"/>
                  </a:solidFill>
                  <a:latin typeface="Horizon"/>
                  <a:ea typeface="Horizon"/>
                  <a:cs typeface="Horizon"/>
                  <a:sym typeface="Horizon"/>
                </a:rPr>
                <a:t>AFFORDANCE </a:t>
              </a:r>
            </a:p>
            <a:p>
              <a:pPr algn="ctr">
                <a:lnSpc>
                  <a:spcPts val="8135"/>
                </a:lnSpc>
              </a:pPr>
              <a:r>
                <a:rPr lang="en-US" sz="7200">
                  <a:solidFill>
                    <a:srgbClr val="FFFFFF"/>
                  </a:solidFill>
                  <a:latin typeface="Horizon"/>
                  <a:ea typeface="Horizon"/>
                  <a:cs typeface="Horizon"/>
                  <a:sym typeface="Horizon"/>
                </a:rPr>
                <a:t>ANALYSIS</a:t>
              </a:r>
            </a:p>
          </p:txBody>
        </p:sp>
        <p:sp>
          <p:nvSpPr>
            <p:cNvPr name="TextBox 7" id="7"/>
            <p:cNvSpPr txBox="true"/>
            <p:nvPr/>
          </p:nvSpPr>
          <p:spPr>
            <a:xfrm rot="0">
              <a:off x="3396337" y="3053362"/>
              <a:ext cx="6587907" cy="579519"/>
            </a:xfrm>
            <a:prstGeom prst="rect">
              <a:avLst/>
            </a:prstGeom>
          </p:spPr>
          <p:txBody>
            <a:bodyPr anchor="t" rtlCol="false" tIns="0" lIns="0" bIns="0" rIns="0">
              <a:spAutoFit/>
            </a:bodyPr>
            <a:lstStyle/>
            <a:p>
              <a:pPr algn="ctr">
                <a:lnSpc>
                  <a:spcPts val="3713"/>
                </a:lnSpc>
              </a:pPr>
              <a:r>
                <a:rPr lang="en-US" sz="2509" spc="582">
                  <a:solidFill>
                    <a:srgbClr val="FFFFFF"/>
                  </a:solidFill>
                  <a:latin typeface="Garet"/>
                  <a:ea typeface="Garet"/>
                  <a:cs typeface="Garet"/>
                  <a:sym typeface="Garet"/>
                </a:rPr>
                <a:t>PART</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3136">
            <a:off x="340142" y="5298153"/>
            <a:ext cx="18420359" cy="9977695"/>
          </a:xfrm>
          <a:custGeom>
            <a:avLst/>
            <a:gdLst/>
            <a:ahLst/>
            <a:cxnLst/>
            <a:rect r="r" b="b" t="t" l="l"/>
            <a:pathLst>
              <a:path h="9977695" w="18420359">
                <a:moveTo>
                  <a:pt x="0" y="0"/>
                </a:moveTo>
                <a:lnTo>
                  <a:pt x="18420359" y="0"/>
                </a:lnTo>
                <a:lnTo>
                  <a:pt x="18420359" y="9977694"/>
                </a:lnTo>
                <a:lnTo>
                  <a:pt x="0" y="9977694"/>
                </a:lnTo>
                <a:lnTo>
                  <a:pt x="0" y="0"/>
                </a:lnTo>
                <a:close/>
              </a:path>
            </a:pathLst>
          </a:custGeom>
          <a:blipFill>
            <a:blip r:embed="rId2"/>
            <a:stretch>
              <a:fillRect l="0" t="0" r="0" b="0"/>
            </a:stretch>
          </a:blipFill>
        </p:spPr>
      </p:sp>
      <p:grpSp>
        <p:nvGrpSpPr>
          <p:cNvPr name="Group 3" id="3"/>
          <p:cNvGrpSpPr/>
          <p:nvPr/>
        </p:nvGrpSpPr>
        <p:grpSpPr>
          <a:xfrm rot="0">
            <a:off x="2429899" y="2134664"/>
            <a:ext cx="13428203" cy="6017672"/>
            <a:chOff x="0" y="0"/>
            <a:chExt cx="17904270" cy="8023563"/>
          </a:xfrm>
        </p:grpSpPr>
        <p:sp>
          <p:nvSpPr>
            <p:cNvPr name="TextBox 4" id="4"/>
            <p:cNvSpPr txBox="true"/>
            <p:nvPr/>
          </p:nvSpPr>
          <p:spPr>
            <a:xfrm rot="0">
              <a:off x="0" y="1901951"/>
              <a:ext cx="17904270" cy="6121612"/>
            </a:xfrm>
            <a:prstGeom prst="rect">
              <a:avLst/>
            </a:prstGeom>
          </p:spPr>
          <p:txBody>
            <a:bodyPr anchor="t" rtlCol="false" tIns="0" lIns="0" bIns="0" rIns="0">
              <a:spAutoFit/>
            </a:bodyPr>
            <a:lstStyle/>
            <a:p>
              <a:pPr algn="just">
                <a:lnSpc>
                  <a:spcPts val="4060"/>
                </a:lnSpc>
              </a:pPr>
              <a:r>
                <a:rPr lang="en-US" sz="2900">
                  <a:solidFill>
                    <a:srgbClr val="FFFFFF"/>
                  </a:solidFill>
                  <a:latin typeface="Garet"/>
                  <a:ea typeface="Garet"/>
                  <a:cs typeface="Garet"/>
                  <a:sym typeface="Garet"/>
                </a:rPr>
                <a:t>Affordance Analysis adalah suatu proses yang bekerja untuk menganalisis apa saja tindakan yang dapat dilakukan terhadap sebuah objek atau sebuah sistem, berdasarkan petunjuk atau bentuknya. dalam desain, affordance adalah isyarat alami yang menunjukkan seperti bagaimana sesuatu seharusnya digunakan tetapi tanpa harus dijelaskan. affordance analysis memastikan bahwa pengguna langsung tahu bagaimana cara menggunakan objek itu tanpa membuat bingung.</a:t>
              </a:r>
            </a:p>
            <a:p>
              <a:pPr algn="just">
                <a:lnSpc>
                  <a:spcPts val="4060"/>
                </a:lnSpc>
              </a:pPr>
            </a:p>
          </p:txBody>
        </p:sp>
        <p:sp>
          <p:nvSpPr>
            <p:cNvPr name="TextBox 5" id="5"/>
            <p:cNvSpPr txBox="true"/>
            <p:nvPr/>
          </p:nvSpPr>
          <p:spPr>
            <a:xfrm rot="0">
              <a:off x="603267" y="-38100"/>
              <a:ext cx="16697737" cy="1495044"/>
            </a:xfrm>
            <a:prstGeom prst="rect">
              <a:avLst/>
            </a:prstGeom>
          </p:spPr>
          <p:txBody>
            <a:bodyPr anchor="t" rtlCol="false" tIns="0" lIns="0" bIns="0" rIns="0">
              <a:spAutoFit/>
            </a:bodyPr>
            <a:lstStyle/>
            <a:p>
              <a:pPr algn="ctr">
                <a:lnSpc>
                  <a:spcPts val="8135"/>
                </a:lnSpc>
              </a:pPr>
              <a:r>
                <a:rPr lang="en-US" sz="7200">
                  <a:solidFill>
                    <a:srgbClr val="FFFFFF"/>
                  </a:solidFill>
                  <a:latin typeface="Horizon"/>
                  <a:ea typeface="Horizon"/>
                  <a:cs typeface="Horizon"/>
                  <a:sym typeface="Horizon"/>
                </a:rPr>
                <a:t>PENGERTIAN</a:t>
              </a:r>
            </a:p>
          </p:txBody>
        </p:sp>
      </p:grpSp>
      <p:sp>
        <p:nvSpPr>
          <p:cNvPr name="Freeform 6" id="6"/>
          <p:cNvSpPr/>
          <p:nvPr/>
        </p:nvSpPr>
        <p:spPr>
          <a:xfrm flipH="false" flipV="false" rot="0">
            <a:off x="-4406985" y="-4012571"/>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218141" y="-1519874"/>
            <a:ext cx="7309077" cy="7309077"/>
          </a:xfrm>
          <a:custGeom>
            <a:avLst/>
            <a:gdLst/>
            <a:ahLst/>
            <a:cxnLst/>
            <a:rect r="r" b="b" t="t" l="l"/>
            <a:pathLst>
              <a:path h="7309077" w="7309077">
                <a:moveTo>
                  <a:pt x="0" y="0"/>
                </a:moveTo>
                <a:lnTo>
                  <a:pt x="7309077" y="0"/>
                </a:lnTo>
                <a:lnTo>
                  <a:pt x="7309077" y="7309076"/>
                </a:lnTo>
                <a:lnTo>
                  <a:pt x="0" y="7309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968313" y="-1266193"/>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867902">
            <a:off x="-2944909" y="1079937"/>
            <a:ext cx="7002563" cy="12449001"/>
          </a:xfrm>
          <a:custGeom>
            <a:avLst/>
            <a:gdLst/>
            <a:ahLst/>
            <a:cxnLst/>
            <a:rect r="r" b="b" t="t" l="l"/>
            <a:pathLst>
              <a:path h="12449001" w="7002563">
                <a:moveTo>
                  <a:pt x="7002564" y="0"/>
                </a:moveTo>
                <a:lnTo>
                  <a:pt x="0" y="0"/>
                </a:lnTo>
                <a:lnTo>
                  <a:pt x="0" y="12449002"/>
                </a:lnTo>
                <a:lnTo>
                  <a:pt x="7002564" y="12449002"/>
                </a:lnTo>
                <a:lnTo>
                  <a:pt x="7002564" y="0"/>
                </a:lnTo>
                <a:close/>
              </a:path>
            </a:pathLst>
          </a:custGeom>
          <a:blipFill>
            <a:blip r:embed="rId4">
              <a:alphaModFix amt="57000"/>
            </a:blip>
            <a:stretch>
              <a:fillRect l="0" t="0" r="0" b="0"/>
            </a:stretch>
          </a:blipFill>
        </p:spPr>
      </p:sp>
      <p:sp>
        <p:nvSpPr>
          <p:cNvPr name="Freeform 4" id="4"/>
          <p:cNvSpPr/>
          <p:nvPr/>
        </p:nvSpPr>
        <p:spPr>
          <a:xfrm flipH="true" flipV="false" rot="-2867631">
            <a:off x="17013417" y="-3200326"/>
            <a:ext cx="8932907" cy="8229600"/>
          </a:xfrm>
          <a:custGeom>
            <a:avLst/>
            <a:gdLst/>
            <a:ahLst/>
            <a:cxnLst/>
            <a:rect r="r" b="b" t="t" l="l"/>
            <a:pathLst>
              <a:path h="8229600" w="8932907">
                <a:moveTo>
                  <a:pt x="8932907" y="0"/>
                </a:moveTo>
                <a:lnTo>
                  <a:pt x="0" y="0"/>
                </a:lnTo>
                <a:lnTo>
                  <a:pt x="0" y="8229600"/>
                </a:lnTo>
                <a:lnTo>
                  <a:pt x="8932907" y="8229600"/>
                </a:lnTo>
                <a:lnTo>
                  <a:pt x="8932907" y="0"/>
                </a:lnTo>
                <a:close/>
              </a:path>
            </a:pathLst>
          </a:custGeom>
          <a:blipFill>
            <a:blip r:embed="rId5"/>
            <a:stretch>
              <a:fillRect l="0" t="0" r="0" b="0"/>
            </a:stretch>
          </a:blipFill>
        </p:spPr>
      </p:sp>
      <p:sp>
        <p:nvSpPr>
          <p:cNvPr name="Freeform 5" id="5"/>
          <p:cNvSpPr/>
          <p:nvPr/>
        </p:nvSpPr>
        <p:spPr>
          <a:xfrm flipH="false" flipV="false" rot="0">
            <a:off x="15432200" y="5837790"/>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387323" y="1836961"/>
            <a:ext cx="13513355" cy="6613078"/>
            <a:chOff x="0" y="0"/>
            <a:chExt cx="18017806" cy="8817437"/>
          </a:xfrm>
        </p:grpSpPr>
        <p:sp>
          <p:nvSpPr>
            <p:cNvPr name="TextBox 7" id="7"/>
            <p:cNvSpPr txBox="true"/>
            <p:nvPr/>
          </p:nvSpPr>
          <p:spPr>
            <a:xfrm rot="0">
              <a:off x="5489325" y="-38100"/>
              <a:ext cx="7039156" cy="1495044"/>
            </a:xfrm>
            <a:prstGeom prst="rect">
              <a:avLst/>
            </a:prstGeom>
          </p:spPr>
          <p:txBody>
            <a:bodyPr anchor="t" rtlCol="false" tIns="0" lIns="0" bIns="0" rIns="0">
              <a:spAutoFit/>
            </a:bodyPr>
            <a:lstStyle/>
            <a:p>
              <a:pPr algn="l">
                <a:lnSpc>
                  <a:spcPts val="8135"/>
                </a:lnSpc>
              </a:pPr>
              <a:r>
                <a:rPr lang="en-US" sz="7200">
                  <a:solidFill>
                    <a:srgbClr val="FFFFFF"/>
                  </a:solidFill>
                  <a:latin typeface="Horizon"/>
                  <a:ea typeface="Horizon"/>
                  <a:cs typeface="Horizon"/>
                  <a:sym typeface="Horizon"/>
                </a:rPr>
                <a:t>FUNGSI</a:t>
              </a:r>
            </a:p>
          </p:txBody>
        </p:sp>
        <p:sp>
          <p:nvSpPr>
            <p:cNvPr name="TextBox 8" id="8"/>
            <p:cNvSpPr txBox="true"/>
            <p:nvPr/>
          </p:nvSpPr>
          <p:spPr>
            <a:xfrm rot="0">
              <a:off x="0" y="1771350"/>
              <a:ext cx="18017806" cy="7046087"/>
            </a:xfrm>
            <a:prstGeom prst="rect">
              <a:avLst/>
            </a:prstGeom>
          </p:spPr>
          <p:txBody>
            <a:bodyPr anchor="t" rtlCol="false" tIns="0" lIns="0" bIns="0" rIns="0">
              <a:spAutoFit/>
            </a:bodyPr>
            <a:lstStyle/>
            <a:p>
              <a:pPr algn="just" marL="626111" indent="-313055" lvl="1">
                <a:lnSpc>
                  <a:spcPts val="4263"/>
                </a:lnSpc>
                <a:buAutoNum type="arabicPeriod" startAt="1"/>
              </a:pPr>
              <a:r>
                <a:rPr lang="en-US" sz="2900">
                  <a:solidFill>
                    <a:srgbClr val="FFFFFF"/>
                  </a:solidFill>
                  <a:latin typeface="Garet"/>
                  <a:ea typeface="Garet"/>
                  <a:cs typeface="Garet"/>
                  <a:sym typeface="Garet"/>
                </a:rPr>
                <a:t>Meningkatkan kepastian bahwa pengguna dapat mengerti tanpa perlu adanya instruksi .</a:t>
              </a:r>
            </a:p>
            <a:p>
              <a:pPr algn="just" marL="626111" indent="-313055" lvl="1">
                <a:lnSpc>
                  <a:spcPts val="4263"/>
                </a:lnSpc>
                <a:buAutoNum type="arabicPeriod" startAt="1"/>
              </a:pPr>
              <a:r>
                <a:rPr lang="en-US" sz="2900">
                  <a:solidFill>
                    <a:srgbClr val="FFFFFF"/>
                  </a:solidFill>
                  <a:latin typeface="Garet"/>
                  <a:ea typeface="Garet"/>
                  <a:cs typeface="Garet"/>
                  <a:sym typeface="Garet"/>
                </a:rPr>
                <a:t>Memudahkan identifikasi desain yang membingungkan, menyusahkan atau berbahaya bagi pengguna.</a:t>
              </a:r>
            </a:p>
            <a:p>
              <a:pPr algn="just" marL="626111" indent="-313055" lvl="1">
                <a:lnSpc>
                  <a:spcPts val="4263"/>
                </a:lnSpc>
                <a:buAutoNum type="arabicPeriod" startAt="1"/>
              </a:pPr>
              <a:r>
                <a:rPr lang="en-US" sz="2900">
                  <a:solidFill>
                    <a:srgbClr val="FFFFFF"/>
                  </a:solidFill>
                  <a:latin typeface="Garet"/>
                  <a:ea typeface="Garet"/>
                  <a:cs typeface="Garet"/>
                  <a:sym typeface="Garet"/>
                </a:rPr>
                <a:t>Pengguna dapat dengan lebih mudah mengetahui apa yang harus dilakukan dari tampilannya saja.</a:t>
              </a:r>
            </a:p>
            <a:p>
              <a:pPr algn="just" marL="626111" indent="-313055" lvl="1">
                <a:lnSpc>
                  <a:spcPts val="4263"/>
                </a:lnSpc>
                <a:buAutoNum type="arabicPeriod" startAt="1"/>
              </a:pPr>
              <a:r>
                <a:rPr lang="en-US" sz="2900">
                  <a:solidFill>
                    <a:srgbClr val="FFFFFF"/>
                  </a:solidFill>
                  <a:latin typeface="Garet"/>
                  <a:ea typeface="Garet"/>
                  <a:cs typeface="Garet"/>
                  <a:sym typeface="Garet"/>
                </a:rPr>
                <a:t>Dapat mengoptimalkan pengalaman pengguna ke pengalaman yang menyenangkan dengan pengaplikasian yang benar.</a:t>
              </a:r>
            </a:p>
            <a:p>
              <a:pPr algn="just" marL="626111" indent="-313055" lvl="1">
                <a:lnSpc>
                  <a:spcPts val="4263"/>
                </a:lnSpc>
                <a:buAutoNum type="arabicPeriod" startAt="1"/>
              </a:pPr>
              <a:r>
                <a:rPr lang="en-US" sz="2900">
                  <a:solidFill>
                    <a:srgbClr val="FFFFFF"/>
                  </a:solidFill>
                  <a:latin typeface="Garet"/>
                  <a:ea typeface="Garet"/>
                  <a:cs typeface="Garet"/>
                  <a:sym typeface="Garet"/>
                </a:rPr>
                <a:t>Desainer dapat mempelajari cara yang lebih efektif untuk menangani masalah yang mungkin akan datang</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55526" y="2611344"/>
            <a:ext cx="15266853" cy="4619807"/>
            <a:chOff x="0" y="0"/>
            <a:chExt cx="20355803" cy="6159743"/>
          </a:xfrm>
        </p:grpSpPr>
        <p:sp>
          <p:nvSpPr>
            <p:cNvPr name="TextBox 3" id="3"/>
            <p:cNvSpPr txBox="true"/>
            <p:nvPr/>
          </p:nvSpPr>
          <p:spPr>
            <a:xfrm rot="0">
              <a:off x="0" y="-38100"/>
              <a:ext cx="20355803" cy="1495044"/>
            </a:xfrm>
            <a:prstGeom prst="rect">
              <a:avLst/>
            </a:prstGeom>
          </p:spPr>
          <p:txBody>
            <a:bodyPr anchor="t" rtlCol="false" tIns="0" lIns="0" bIns="0" rIns="0">
              <a:spAutoFit/>
            </a:bodyPr>
            <a:lstStyle/>
            <a:p>
              <a:pPr algn="ctr">
                <a:lnSpc>
                  <a:spcPts val="8135"/>
                </a:lnSpc>
              </a:pPr>
              <a:r>
                <a:rPr lang="en-US" sz="7200">
                  <a:solidFill>
                    <a:srgbClr val="FFFFFF"/>
                  </a:solidFill>
                  <a:latin typeface="Horizon"/>
                  <a:ea typeface="Horizon"/>
                  <a:cs typeface="Horizon"/>
                  <a:sym typeface="Horizon"/>
                </a:rPr>
                <a:t>ANALOGI</a:t>
              </a:r>
            </a:p>
          </p:txBody>
        </p:sp>
        <p:sp>
          <p:nvSpPr>
            <p:cNvPr name="TextBox 4" id="4"/>
            <p:cNvSpPr txBox="true"/>
            <p:nvPr/>
          </p:nvSpPr>
          <p:spPr>
            <a:xfrm rot="0">
              <a:off x="815870" y="1409319"/>
              <a:ext cx="18724064" cy="4750424"/>
            </a:xfrm>
            <a:prstGeom prst="rect">
              <a:avLst/>
            </a:prstGeom>
          </p:spPr>
          <p:txBody>
            <a:bodyPr anchor="t" rtlCol="false" tIns="0" lIns="0" bIns="0" rIns="0">
              <a:spAutoFit/>
            </a:bodyPr>
            <a:lstStyle/>
            <a:p>
              <a:pPr algn="just">
                <a:lnSpc>
                  <a:spcPts val="4060"/>
                </a:lnSpc>
              </a:pPr>
              <a:r>
                <a:rPr lang="en-US" sz="2900">
                  <a:solidFill>
                    <a:srgbClr val="FFFFFF"/>
                  </a:solidFill>
                  <a:latin typeface="Garet"/>
                  <a:ea typeface="Garet"/>
                  <a:cs typeface="Garet"/>
                  <a:sym typeface="Garet"/>
                </a:rPr>
                <a:t>Bayangkan kamu sedang membuat katalog bagian-bagian mobil. Dalam kode ini, setiap Part adalah benda di mobil (seperti roda, rem, atau setir), yang disimpan rapi dalam sebuah daftar (vector). Kemudian, layaknya seorang pemandu yang memperkenalkan satu per satu benda kepada pengunjung, program ini membaca semua bagian dan menjelaskan apa kegunaan (affordance) masing-masing, sehingga orang yang melihat langsung paham apa fungsi setiap komponen mobil tersebut.</a:t>
              </a:r>
            </a:p>
          </p:txBody>
        </p:sp>
      </p:grpSp>
      <p:sp>
        <p:nvSpPr>
          <p:cNvPr name="Freeform 5" id="5"/>
          <p:cNvSpPr/>
          <p:nvPr/>
        </p:nvSpPr>
        <p:spPr>
          <a:xfrm flipH="false" flipV="false" rot="0">
            <a:off x="-4824043" y="6178373"/>
            <a:ext cx="7309077" cy="7309077"/>
          </a:xfrm>
          <a:custGeom>
            <a:avLst/>
            <a:gdLst/>
            <a:ahLst/>
            <a:cxnLst/>
            <a:rect r="r" b="b" t="t" l="l"/>
            <a:pathLst>
              <a:path h="7309077" w="7309077">
                <a:moveTo>
                  <a:pt x="0" y="0"/>
                </a:moveTo>
                <a:lnTo>
                  <a:pt x="7309077" y="0"/>
                </a:lnTo>
                <a:lnTo>
                  <a:pt x="7309077" y="7309076"/>
                </a:lnTo>
                <a:lnTo>
                  <a:pt x="0" y="730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969025" y="-3360850"/>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24043" y="6178373"/>
            <a:ext cx="7309077" cy="7309077"/>
          </a:xfrm>
          <a:custGeom>
            <a:avLst/>
            <a:gdLst/>
            <a:ahLst/>
            <a:cxnLst/>
            <a:rect r="r" b="b" t="t" l="l"/>
            <a:pathLst>
              <a:path h="7309077" w="7309077">
                <a:moveTo>
                  <a:pt x="0" y="0"/>
                </a:moveTo>
                <a:lnTo>
                  <a:pt x="7309077" y="0"/>
                </a:lnTo>
                <a:lnTo>
                  <a:pt x="7309077" y="7309076"/>
                </a:lnTo>
                <a:lnTo>
                  <a:pt x="0" y="730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90051" y="-3213465"/>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293689"/>
            <a:ext cx="4003531" cy="3048768"/>
          </a:xfrm>
          <a:custGeom>
            <a:avLst/>
            <a:gdLst/>
            <a:ahLst/>
            <a:cxnLst/>
            <a:rect r="r" b="b" t="t" l="l"/>
            <a:pathLst>
              <a:path h="3048768" w="4003531">
                <a:moveTo>
                  <a:pt x="0" y="0"/>
                </a:moveTo>
                <a:lnTo>
                  <a:pt x="4003531" y="0"/>
                </a:lnTo>
                <a:lnTo>
                  <a:pt x="4003531" y="3048767"/>
                </a:lnTo>
                <a:lnTo>
                  <a:pt x="0" y="3048767"/>
                </a:lnTo>
                <a:lnTo>
                  <a:pt x="0" y="0"/>
                </a:lnTo>
                <a:close/>
              </a:path>
            </a:pathLst>
          </a:custGeom>
          <a:blipFill>
            <a:blip r:embed="rId4"/>
            <a:stretch>
              <a:fillRect l="0" t="0" r="-41349" b="0"/>
            </a:stretch>
          </a:blipFill>
        </p:spPr>
      </p:sp>
      <p:sp>
        <p:nvSpPr>
          <p:cNvPr name="Freeform 5" id="5"/>
          <p:cNvSpPr/>
          <p:nvPr/>
        </p:nvSpPr>
        <p:spPr>
          <a:xfrm flipH="false" flipV="false" rot="0">
            <a:off x="11362579" y="134474"/>
            <a:ext cx="4889306" cy="3492361"/>
          </a:xfrm>
          <a:custGeom>
            <a:avLst/>
            <a:gdLst/>
            <a:ahLst/>
            <a:cxnLst/>
            <a:rect r="r" b="b" t="t" l="l"/>
            <a:pathLst>
              <a:path h="3492361" w="4889306">
                <a:moveTo>
                  <a:pt x="0" y="0"/>
                </a:moveTo>
                <a:lnTo>
                  <a:pt x="4889306" y="0"/>
                </a:lnTo>
                <a:lnTo>
                  <a:pt x="4889306" y="3492361"/>
                </a:lnTo>
                <a:lnTo>
                  <a:pt x="0" y="3492361"/>
                </a:lnTo>
                <a:lnTo>
                  <a:pt x="0" y="0"/>
                </a:lnTo>
                <a:close/>
              </a:path>
            </a:pathLst>
          </a:custGeom>
          <a:blipFill>
            <a:blip r:embed="rId5"/>
            <a:stretch>
              <a:fillRect l="0" t="0" r="0" b="0"/>
            </a:stretch>
          </a:blipFill>
        </p:spPr>
      </p:sp>
      <p:sp>
        <p:nvSpPr>
          <p:cNvPr name="Freeform 6" id="6"/>
          <p:cNvSpPr/>
          <p:nvPr/>
        </p:nvSpPr>
        <p:spPr>
          <a:xfrm flipH="false" flipV="false" rot="0">
            <a:off x="6319170" y="5143500"/>
            <a:ext cx="4162958" cy="2775306"/>
          </a:xfrm>
          <a:custGeom>
            <a:avLst/>
            <a:gdLst/>
            <a:ahLst/>
            <a:cxnLst/>
            <a:rect r="r" b="b" t="t" l="l"/>
            <a:pathLst>
              <a:path h="2775306" w="4162958">
                <a:moveTo>
                  <a:pt x="0" y="0"/>
                </a:moveTo>
                <a:lnTo>
                  <a:pt x="4162958" y="0"/>
                </a:lnTo>
                <a:lnTo>
                  <a:pt x="4162958" y="2775306"/>
                </a:lnTo>
                <a:lnTo>
                  <a:pt x="0" y="2775306"/>
                </a:lnTo>
                <a:lnTo>
                  <a:pt x="0" y="0"/>
                </a:lnTo>
                <a:close/>
              </a:path>
            </a:pathLst>
          </a:custGeom>
          <a:blipFill>
            <a:blip r:embed="rId6"/>
            <a:stretch>
              <a:fillRect l="0" t="0" r="0" b="0"/>
            </a:stretch>
          </a:blipFill>
        </p:spPr>
      </p:sp>
      <p:sp>
        <p:nvSpPr>
          <p:cNvPr name="Freeform 7" id="7"/>
          <p:cNvSpPr/>
          <p:nvPr/>
        </p:nvSpPr>
        <p:spPr>
          <a:xfrm flipH="false" flipV="false" rot="-4396214">
            <a:off x="4334588" y="7210339"/>
            <a:ext cx="2311991" cy="1710873"/>
          </a:xfrm>
          <a:custGeom>
            <a:avLst/>
            <a:gdLst/>
            <a:ahLst/>
            <a:cxnLst/>
            <a:rect r="r" b="b" t="t" l="l"/>
            <a:pathLst>
              <a:path h="1710873" w="2311991">
                <a:moveTo>
                  <a:pt x="0" y="0"/>
                </a:moveTo>
                <a:lnTo>
                  <a:pt x="2311991" y="0"/>
                </a:lnTo>
                <a:lnTo>
                  <a:pt x="2311991" y="1710874"/>
                </a:lnTo>
                <a:lnTo>
                  <a:pt x="0" y="1710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51957" y="3425686"/>
            <a:ext cx="2899618" cy="669925"/>
          </a:xfrm>
          <a:prstGeom prst="rect">
            <a:avLst/>
          </a:prstGeom>
        </p:spPr>
        <p:txBody>
          <a:bodyPr anchor="t" rtlCol="false" tIns="0" lIns="0" bIns="0" rIns="0">
            <a:spAutoFit/>
          </a:bodyPr>
          <a:lstStyle/>
          <a:p>
            <a:pPr algn="ctr">
              <a:lnSpc>
                <a:spcPts val="5599"/>
              </a:lnSpc>
            </a:pPr>
            <a:r>
              <a:rPr lang="en-US" sz="3999" b="true">
                <a:solidFill>
                  <a:srgbClr val="FFFFFF"/>
                </a:solidFill>
                <a:latin typeface="Garet Bold"/>
                <a:ea typeface="Garet Bold"/>
                <a:cs typeface="Garet Bold"/>
                <a:sym typeface="Garet Bold"/>
              </a:rPr>
              <a:t>Setir mobil</a:t>
            </a:r>
          </a:p>
        </p:txBody>
      </p:sp>
      <p:sp>
        <p:nvSpPr>
          <p:cNvPr name="TextBox 9" id="9"/>
          <p:cNvSpPr txBox="true"/>
          <p:nvPr/>
        </p:nvSpPr>
        <p:spPr>
          <a:xfrm rot="0">
            <a:off x="6544874" y="8256672"/>
            <a:ext cx="3711550" cy="669925"/>
          </a:xfrm>
          <a:prstGeom prst="rect">
            <a:avLst/>
          </a:prstGeom>
        </p:spPr>
        <p:txBody>
          <a:bodyPr anchor="t" rtlCol="false" tIns="0" lIns="0" bIns="0" rIns="0">
            <a:spAutoFit/>
          </a:bodyPr>
          <a:lstStyle/>
          <a:p>
            <a:pPr algn="ctr">
              <a:lnSpc>
                <a:spcPts val="5599"/>
              </a:lnSpc>
            </a:pPr>
            <a:r>
              <a:rPr lang="en-US" sz="3999" b="true">
                <a:solidFill>
                  <a:srgbClr val="FFFFFF"/>
                </a:solidFill>
                <a:latin typeface="Garet Bold"/>
                <a:ea typeface="Garet Bold"/>
                <a:cs typeface="Garet Bold"/>
                <a:sym typeface="Garet Bold"/>
              </a:rPr>
              <a:t>Spion mobil</a:t>
            </a:r>
          </a:p>
        </p:txBody>
      </p:sp>
      <p:sp>
        <p:nvSpPr>
          <p:cNvPr name="TextBox 10" id="10"/>
          <p:cNvSpPr txBox="true"/>
          <p:nvPr/>
        </p:nvSpPr>
        <p:spPr>
          <a:xfrm rot="0">
            <a:off x="12679105" y="3624694"/>
            <a:ext cx="3032075" cy="669925"/>
          </a:xfrm>
          <a:prstGeom prst="rect">
            <a:avLst/>
          </a:prstGeom>
        </p:spPr>
        <p:txBody>
          <a:bodyPr anchor="t" rtlCol="false" tIns="0" lIns="0" bIns="0" rIns="0">
            <a:spAutoFit/>
          </a:bodyPr>
          <a:lstStyle/>
          <a:p>
            <a:pPr algn="ctr">
              <a:lnSpc>
                <a:spcPts val="5599"/>
              </a:lnSpc>
            </a:pPr>
            <a:r>
              <a:rPr lang="en-US" sz="3999" b="true">
                <a:solidFill>
                  <a:srgbClr val="FFFFFF"/>
                </a:solidFill>
                <a:latin typeface="Garet Bold"/>
                <a:ea typeface="Garet Bold"/>
                <a:cs typeface="Garet Bold"/>
                <a:sym typeface="Garet Bold"/>
              </a:rPr>
              <a:t>Pintu mobil</a:t>
            </a:r>
          </a:p>
        </p:txBody>
      </p:sp>
      <p:sp>
        <p:nvSpPr>
          <p:cNvPr name="TextBox 11" id="11"/>
          <p:cNvSpPr txBox="true"/>
          <p:nvPr/>
        </p:nvSpPr>
        <p:spPr>
          <a:xfrm rot="0">
            <a:off x="11291878" y="4306252"/>
            <a:ext cx="5806529" cy="580390"/>
          </a:xfrm>
          <a:prstGeom prst="rect">
            <a:avLst/>
          </a:prstGeom>
        </p:spPr>
        <p:txBody>
          <a:bodyPr anchor="t" rtlCol="false" tIns="0" lIns="0" bIns="0" rIns="0">
            <a:spAutoFit/>
          </a:bodyPr>
          <a:lstStyle/>
          <a:p>
            <a:pPr algn="ctr">
              <a:lnSpc>
                <a:spcPts val="4759"/>
              </a:lnSpc>
            </a:pPr>
            <a:r>
              <a:rPr lang="en-US" sz="3399">
                <a:solidFill>
                  <a:srgbClr val="FFFFFF"/>
                </a:solidFill>
                <a:latin typeface="Garet"/>
                <a:ea typeface="Garet"/>
                <a:cs typeface="Garet"/>
                <a:sym typeface="Garet"/>
              </a:rPr>
              <a:t>Akses keluar/masuk mobil</a:t>
            </a:r>
          </a:p>
        </p:txBody>
      </p:sp>
      <p:sp>
        <p:nvSpPr>
          <p:cNvPr name="TextBox 12" id="12"/>
          <p:cNvSpPr txBox="true"/>
          <p:nvPr/>
        </p:nvSpPr>
        <p:spPr>
          <a:xfrm rot="0">
            <a:off x="182850" y="4306252"/>
            <a:ext cx="4604367" cy="580390"/>
          </a:xfrm>
          <a:prstGeom prst="rect">
            <a:avLst/>
          </a:prstGeom>
        </p:spPr>
        <p:txBody>
          <a:bodyPr anchor="t" rtlCol="false" tIns="0" lIns="0" bIns="0" rIns="0">
            <a:spAutoFit/>
          </a:bodyPr>
          <a:lstStyle/>
          <a:p>
            <a:pPr algn="ctr">
              <a:lnSpc>
                <a:spcPts val="4759"/>
              </a:lnSpc>
            </a:pPr>
            <a:r>
              <a:rPr lang="en-US" sz="3399">
                <a:solidFill>
                  <a:srgbClr val="FFFFFF"/>
                </a:solidFill>
                <a:latin typeface="Garet"/>
                <a:ea typeface="Garet"/>
                <a:cs typeface="Garet"/>
                <a:sym typeface="Garet"/>
              </a:rPr>
              <a:t>Mengarahkan mobil</a:t>
            </a:r>
          </a:p>
        </p:txBody>
      </p:sp>
      <p:sp>
        <p:nvSpPr>
          <p:cNvPr name="TextBox 13" id="13"/>
          <p:cNvSpPr txBox="true"/>
          <p:nvPr/>
        </p:nvSpPr>
        <p:spPr>
          <a:xfrm rot="0">
            <a:off x="5760325" y="8859922"/>
            <a:ext cx="5280647" cy="1180465"/>
          </a:xfrm>
          <a:prstGeom prst="rect">
            <a:avLst/>
          </a:prstGeom>
        </p:spPr>
        <p:txBody>
          <a:bodyPr anchor="t" rtlCol="false" tIns="0" lIns="0" bIns="0" rIns="0">
            <a:spAutoFit/>
          </a:bodyPr>
          <a:lstStyle/>
          <a:p>
            <a:pPr algn="ctr">
              <a:lnSpc>
                <a:spcPts val="4759"/>
              </a:lnSpc>
            </a:pPr>
            <a:r>
              <a:rPr lang="en-US" sz="3399">
                <a:solidFill>
                  <a:srgbClr val="FFFFFF"/>
                </a:solidFill>
                <a:latin typeface="Garet"/>
                <a:ea typeface="Garet"/>
                <a:cs typeface="Garet"/>
                <a:sym typeface="Garet"/>
              </a:rPr>
              <a:t>Melihat area belakang/samping</a:t>
            </a:r>
          </a:p>
        </p:txBody>
      </p:sp>
      <p:sp>
        <p:nvSpPr>
          <p:cNvPr name="Freeform 14" id="14"/>
          <p:cNvSpPr/>
          <p:nvPr/>
        </p:nvSpPr>
        <p:spPr>
          <a:xfrm flipH="false" flipV="true" rot="-7040735">
            <a:off x="10183597" y="6973449"/>
            <a:ext cx="2357964" cy="1744894"/>
          </a:xfrm>
          <a:custGeom>
            <a:avLst/>
            <a:gdLst/>
            <a:ahLst/>
            <a:cxnLst/>
            <a:rect r="r" b="b" t="t" l="l"/>
            <a:pathLst>
              <a:path h="1744894" w="2357964">
                <a:moveTo>
                  <a:pt x="0" y="1744894"/>
                </a:moveTo>
                <a:lnTo>
                  <a:pt x="2357964" y="1744894"/>
                </a:lnTo>
                <a:lnTo>
                  <a:pt x="2357964" y="0"/>
                </a:lnTo>
                <a:lnTo>
                  <a:pt x="0" y="0"/>
                </a:lnTo>
                <a:lnTo>
                  <a:pt x="0" y="174489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true" rot="-7040735">
            <a:off x="3417499" y="1414360"/>
            <a:ext cx="2213698" cy="1638136"/>
          </a:xfrm>
          <a:custGeom>
            <a:avLst/>
            <a:gdLst/>
            <a:ahLst/>
            <a:cxnLst/>
            <a:rect r="r" b="b" t="t" l="l"/>
            <a:pathLst>
              <a:path h="1638136" w="2213698">
                <a:moveTo>
                  <a:pt x="0" y="1638136"/>
                </a:moveTo>
                <a:lnTo>
                  <a:pt x="2213698" y="1638136"/>
                </a:lnTo>
                <a:lnTo>
                  <a:pt x="2213698" y="0"/>
                </a:lnTo>
                <a:lnTo>
                  <a:pt x="0" y="0"/>
                </a:lnTo>
                <a:lnTo>
                  <a:pt x="0" y="1638136"/>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3581048">
            <a:off x="10947886" y="1512174"/>
            <a:ext cx="2139498" cy="1583228"/>
          </a:xfrm>
          <a:custGeom>
            <a:avLst/>
            <a:gdLst/>
            <a:ahLst/>
            <a:cxnLst/>
            <a:rect r="r" b="b" t="t" l="l"/>
            <a:pathLst>
              <a:path h="1583228" w="2139498">
                <a:moveTo>
                  <a:pt x="0" y="0"/>
                </a:moveTo>
                <a:lnTo>
                  <a:pt x="2139498" y="0"/>
                </a:lnTo>
                <a:lnTo>
                  <a:pt x="2139498" y="1583228"/>
                </a:lnTo>
                <a:lnTo>
                  <a:pt x="0" y="15832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43066" y="1488962"/>
            <a:ext cx="7309077" cy="7309077"/>
          </a:xfrm>
          <a:custGeom>
            <a:avLst/>
            <a:gdLst/>
            <a:ahLst/>
            <a:cxnLst/>
            <a:rect r="r" b="b" t="t" l="l"/>
            <a:pathLst>
              <a:path h="7309077" w="7309077">
                <a:moveTo>
                  <a:pt x="0" y="0"/>
                </a:moveTo>
                <a:lnTo>
                  <a:pt x="7309077" y="0"/>
                </a:lnTo>
                <a:lnTo>
                  <a:pt x="7309077" y="7309076"/>
                </a:lnTo>
                <a:lnTo>
                  <a:pt x="0" y="730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830384" y="-1002271"/>
            <a:ext cx="6913992" cy="12291542"/>
          </a:xfrm>
          <a:custGeom>
            <a:avLst/>
            <a:gdLst/>
            <a:ahLst/>
            <a:cxnLst/>
            <a:rect r="r" b="b" t="t" l="l"/>
            <a:pathLst>
              <a:path h="12291542" w="6913992">
                <a:moveTo>
                  <a:pt x="6913992" y="0"/>
                </a:moveTo>
                <a:lnTo>
                  <a:pt x="0" y="0"/>
                </a:lnTo>
                <a:lnTo>
                  <a:pt x="0" y="12291542"/>
                </a:lnTo>
                <a:lnTo>
                  <a:pt x="6913992" y="12291542"/>
                </a:lnTo>
                <a:lnTo>
                  <a:pt x="6913992" y="0"/>
                </a:lnTo>
                <a:close/>
              </a:path>
            </a:pathLst>
          </a:custGeom>
          <a:blipFill>
            <a:blip r:embed="rId4"/>
            <a:stretch>
              <a:fillRect l="0" t="0" r="0" b="0"/>
            </a:stretch>
          </a:blipFill>
        </p:spPr>
      </p:sp>
      <p:sp>
        <p:nvSpPr>
          <p:cNvPr name="TextBox 4" id="4"/>
          <p:cNvSpPr txBox="true"/>
          <p:nvPr/>
        </p:nvSpPr>
        <p:spPr>
          <a:xfrm rot="0">
            <a:off x="6980618" y="2614365"/>
            <a:ext cx="12435151" cy="2091309"/>
          </a:xfrm>
          <a:prstGeom prst="rect">
            <a:avLst/>
          </a:prstGeom>
        </p:spPr>
        <p:txBody>
          <a:bodyPr anchor="t" rtlCol="false" tIns="0" lIns="0" bIns="0" rIns="0">
            <a:spAutoFit/>
          </a:bodyPr>
          <a:lstStyle/>
          <a:p>
            <a:pPr algn="l">
              <a:lnSpc>
                <a:spcPts val="7848"/>
              </a:lnSpc>
            </a:pPr>
            <a:r>
              <a:rPr lang="en-US" sz="7200">
                <a:solidFill>
                  <a:srgbClr val="F3F3F7"/>
                </a:solidFill>
                <a:latin typeface="Horizon"/>
                <a:ea typeface="Horizon"/>
                <a:cs typeface="Horizon"/>
                <a:sym typeface="Horizon"/>
              </a:rPr>
              <a:t>OBJECT</a:t>
            </a:r>
          </a:p>
          <a:p>
            <a:pPr algn="l">
              <a:lnSpc>
                <a:spcPts val="7848"/>
              </a:lnSpc>
            </a:pPr>
            <a:r>
              <a:rPr lang="en-US" sz="7200">
                <a:solidFill>
                  <a:srgbClr val="F3F3F7"/>
                </a:solidFill>
                <a:latin typeface="Horizon"/>
                <a:ea typeface="Horizon"/>
                <a:cs typeface="Horizon"/>
                <a:sym typeface="Horizon"/>
              </a:rPr>
              <a:t>COMPOSITION</a:t>
            </a:r>
          </a:p>
        </p:txBody>
      </p:sp>
      <p:sp>
        <p:nvSpPr>
          <p:cNvPr name="Freeform 5" id="5"/>
          <p:cNvSpPr/>
          <p:nvPr/>
        </p:nvSpPr>
        <p:spPr>
          <a:xfrm flipH="false" flipV="false" rot="0">
            <a:off x="14864221" y="4705674"/>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9144000" y="6933148"/>
            <a:ext cx="9144000" cy="5081603"/>
          </a:xfrm>
          <a:custGeom>
            <a:avLst/>
            <a:gdLst/>
            <a:ahLst/>
            <a:cxnLst/>
            <a:rect r="r" b="b" t="t" l="l"/>
            <a:pathLst>
              <a:path h="5081603" w="9144000">
                <a:moveTo>
                  <a:pt x="9144000" y="0"/>
                </a:moveTo>
                <a:lnTo>
                  <a:pt x="0" y="0"/>
                </a:lnTo>
                <a:lnTo>
                  <a:pt x="0" y="5081603"/>
                </a:lnTo>
                <a:lnTo>
                  <a:pt x="9144000" y="5081603"/>
                </a:lnTo>
                <a:lnTo>
                  <a:pt x="9144000" y="0"/>
                </a:lnTo>
                <a:close/>
              </a:path>
            </a:pathLst>
          </a:custGeom>
          <a:blipFill>
            <a:blip r:embed="rId5"/>
            <a:stretch>
              <a:fillRect l="0" t="0" r="0" b="0"/>
            </a:stretch>
          </a:blipFill>
        </p:spPr>
      </p:sp>
      <p:sp>
        <p:nvSpPr>
          <p:cNvPr name="TextBox 7" id="7"/>
          <p:cNvSpPr txBox="true"/>
          <p:nvPr/>
        </p:nvSpPr>
        <p:spPr>
          <a:xfrm rot="0">
            <a:off x="6980618" y="5076825"/>
            <a:ext cx="4940930" cy="444500"/>
          </a:xfrm>
          <a:prstGeom prst="rect">
            <a:avLst/>
          </a:prstGeom>
        </p:spPr>
        <p:txBody>
          <a:bodyPr anchor="t" rtlCol="false" tIns="0" lIns="0" bIns="0" rIns="0">
            <a:spAutoFit/>
          </a:bodyPr>
          <a:lstStyle/>
          <a:p>
            <a:pPr algn="l">
              <a:lnSpc>
                <a:spcPts val="3699"/>
              </a:lnSpc>
            </a:pPr>
            <a:r>
              <a:rPr lang="en-US" sz="2499" spc="579">
                <a:solidFill>
                  <a:srgbClr val="FFFFFF"/>
                </a:solidFill>
                <a:latin typeface="Garet"/>
                <a:ea typeface="Garet"/>
                <a:cs typeface="Garet"/>
                <a:sym typeface="Garet"/>
              </a:rPr>
              <a:t>PART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703215">
            <a:off x="387876" y="-5148892"/>
            <a:ext cx="15289754" cy="19633713"/>
          </a:xfrm>
          <a:custGeom>
            <a:avLst/>
            <a:gdLst/>
            <a:ahLst/>
            <a:cxnLst/>
            <a:rect r="r" b="b" t="t" l="l"/>
            <a:pathLst>
              <a:path h="19633713" w="15289754">
                <a:moveTo>
                  <a:pt x="0" y="0"/>
                </a:moveTo>
                <a:lnTo>
                  <a:pt x="15289754" y="0"/>
                </a:lnTo>
                <a:lnTo>
                  <a:pt x="15289754" y="19633713"/>
                </a:lnTo>
                <a:lnTo>
                  <a:pt x="0" y="19633713"/>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4109257" y="-863968"/>
            <a:ext cx="7309077" cy="7309077"/>
          </a:xfrm>
          <a:custGeom>
            <a:avLst/>
            <a:gdLst/>
            <a:ahLst/>
            <a:cxnLst/>
            <a:rect r="r" b="b" t="t" l="l"/>
            <a:pathLst>
              <a:path h="7309077" w="7309077">
                <a:moveTo>
                  <a:pt x="0" y="0"/>
                </a:moveTo>
                <a:lnTo>
                  <a:pt x="7309076" y="0"/>
                </a:lnTo>
                <a:lnTo>
                  <a:pt x="7309076" y="7309076"/>
                </a:lnTo>
                <a:lnTo>
                  <a:pt x="0" y="7309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66853" y="6201113"/>
            <a:ext cx="7309077" cy="7309077"/>
          </a:xfrm>
          <a:custGeom>
            <a:avLst/>
            <a:gdLst/>
            <a:ahLst/>
            <a:cxnLst/>
            <a:rect r="r" b="b" t="t" l="l"/>
            <a:pathLst>
              <a:path h="7309077" w="7309077">
                <a:moveTo>
                  <a:pt x="0" y="0"/>
                </a:moveTo>
                <a:lnTo>
                  <a:pt x="7309076" y="0"/>
                </a:lnTo>
                <a:lnTo>
                  <a:pt x="7309076"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26433" y="740176"/>
            <a:ext cx="10777755" cy="8806648"/>
            <a:chOff x="0" y="0"/>
            <a:chExt cx="14370341" cy="11742197"/>
          </a:xfrm>
        </p:grpSpPr>
        <p:grpSp>
          <p:nvGrpSpPr>
            <p:cNvPr name="Group 6" id="6"/>
            <p:cNvGrpSpPr/>
            <p:nvPr/>
          </p:nvGrpSpPr>
          <p:grpSpPr>
            <a:xfrm rot="0">
              <a:off x="0" y="0"/>
              <a:ext cx="14370341" cy="11742197"/>
              <a:chOff x="0" y="0"/>
              <a:chExt cx="2652590" cy="2167467"/>
            </a:xfrm>
          </p:grpSpPr>
          <p:sp>
            <p:nvSpPr>
              <p:cNvPr name="Freeform 7" id="7"/>
              <p:cNvSpPr/>
              <p:nvPr/>
            </p:nvSpPr>
            <p:spPr>
              <a:xfrm flipH="false" flipV="false" rot="0">
                <a:off x="0" y="0"/>
                <a:ext cx="2652590" cy="2167467"/>
              </a:xfrm>
              <a:custGeom>
                <a:avLst/>
                <a:gdLst/>
                <a:ahLst/>
                <a:cxnLst/>
                <a:rect r="r" b="b" t="t" l="l"/>
                <a:pathLst>
                  <a:path h="2167467" w="2652590">
                    <a:moveTo>
                      <a:pt x="0" y="0"/>
                    </a:moveTo>
                    <a:lnTo>
                      <a:pt x="2652590" y="0"/>
                    </a:lnTo>
                    <a:lnTo>
                      <a:pt x="2652590" y="2167467"/>
                    </a:lnTo>
                    <a:lnTo>
                      <a:pt x="0" y="2167467"/>
                    </a:lnTo>
                    <a:close/>
                  </a:path>
                </a:pathLst>
              </a:custGeom>
              <a:solidFill>
                <a:srgbClr val="FFFFFF"/>
              </a:solidFill>
            </p:spPr>
          </p:sp>
          <p:sp>
            <p:nvSpPr>
              <p:cNvPr name="TextBox 8" id="8"/>
              <p:cNvSpPr txBox="true"/>
              <p:nvPr/>
            </p:nvSpPr>
            <p:spPr>
              <a:xfrm>
                <a:off x="0" y="-76200"/>
                <a:ext cx="2652590" cy="2243667"/>
              </a:xfrm>
              <a:prstGeom prst="rect">
                <a:avLst/>
              </a:prstGeom>
            </p:spPr>
            <p:txBody>
              <a:bodyPr anchor="ctr" rtlCol="false" tIns="50800" lIns="50800" bIns="50800" rIns="50800"/>
              <a:lstStyle/>
              <a:p>
                <a:pPr algn="ctr">
                  <a:lnSpc>
                    <a:spcPts val="3713"/>
                  </a:lnSpc>
                </a:pPr>
              </a:p>
            </p:txBody>
          </p:sp>
        </p:grpSp>
        <p:sp>
          <p:nvSpPr>
            <p:cNvPr name="Freeform 9" id="9"/>
            <p:cNvSpPr/>
            <p:nvPr/>
          </p:nvSpPr>
          <p:spPr>
            <a:xfrm flipH="false" flipV="false" rot="0">
              <a:off x="448648" y="382460"/>
              <a:ext cx="13462362" cy="10977278"/>
            </a:xfrm>
            <a:custGeom>
              <a:avLst/>
              <a:gdLst/>
              <a:ahLst/>
              <a:cxnLst/>
              <a:rect r="r" b="b" t="t" l="l"/>
              <a:pathLst>
                <a:path h="10977278" w="13462362">
                  <a:moveTo>
                    <a:pt x="0" y="0"/>
                  </a:moveTo>
                  <a:lnTo>
                    <a:pt x="13462362" y="0"/>
                  </a:lnTo>
                  <a:lnTo>
                    <a:pt x="13462362" y="10977278"/>
                  </a:lnTo>
                  <a:lnTo>
                    <a:pt x="0" y="10977278"/>
                  </a:lnTo>
                  <a:lnTo>
                    <a:pt x="0" y="0"/>
                  </a:lnTo>
                  <a:close/>
                </a:path>
              </a:pathLst>
            </a:custGeom>
            <a:blipFill>
              <a:blip r:embed="rId5"/>
              <a:stretch>
                <a:fillRect l="0" t="0" r="0" b="0"/>
              </a:stretch>
            </a:blipFill>
          </p:spPr>
        </p:sp>
      </p:grpSp>
      <p:grpSp>
        <p:nvGrpSpPr>
          <p:cNvPr name="Group 10" id="10"/>
          <p:cNvGrpSpPr/>
          <p:nvPr/>
        </p:nvGrpSpPr>
        <p:grpSpPr>
          <a:xfrm rot="0">
            <a:off x="8775824" y="3221948"/>
            <a:ext cx="7551411" cy="3843103"/>
            <a:chOff x="0" y="0"/>
            <a:chExt cx="10068549" cy="5124138"/>
          </a:xfrm>
        </p:grpSpPr>
        <p:grpSp>
          <p:nvGrpSpPr>
            <p:cNvPr name="Group 11" id="11"/>
            <p:cNvGrpSpPr/>
            <p:nvPr/>
          </p:nvGrpSpPr>
          <p:grpSpPr>
            <a:xfrm rot="0">
              <a:off x="0" y="0"/>
              <a:ext cx="10068549" cy="5124138"/>
              <a:chOff x="0" y="0"/>
              <a:chExt cx="1988849" cy="1012175"/>
            </a:xfrm>
          </p:grpSpPr>
          <p:sp>
            <p:nvSpPr>
              <p:cNvPr name="Freeform 12" id="12"/>
              <p:cNvSpPr/>
              <p:nvPr/>
            </p:nvSpPr>
            <p:spPr>
              <a:xfrm flipH="false" flipV="false" rot="0">
                <a:off x="0" y="0"/>
                <a:ext cx="1988849" cy="1012175"/>
              </a:xfrm>
              <a:custGeom>
                <a:avLst/>
                <a:gdLst/>
                <a:ahLst/>
                <a:cxnLst/>
                <a:rect r="r" b="b" t="t" l="l"/>
                <a:pathLst>
                  <a:path h="1012175" w="1988849">
                    <a:moveTo>
                      <a:pt x="0" y="0"/>
                    </a:moveTo>
                    <a:lnTo>
                      <a:pt x="1988849" y="0"/>
                    </a:lnTo>
                    <a:lnTo>
                      <a:pt x="1988849" y="1012175"/>
                    </a:lnTo>
                    <a:lnTo>
                      <a:pt x="0" y="1012175"/>
                    </a:lnTo>
                    <a:close/>
                  </a:path>
                </a:pathLst>
              </a:custGeom>
              <a:solidFill>
                <a:srgbClr val="FFFFFF"/>
              </a:solidFill>
            </p:spPr>
          </p:sp>
          <p:sp>
            <p:nvSpPr>
              <p:cNvPr name="TextBox 13" id="13"/>
              <p:cNvSpPr txBox="true"/>
              <p:nvPr/>
            </p:nvSpPr>
            <p:spPr>
              <a:xfrm>
                <a:off x="0" y="-76200"/>
                <a:ext cx="1988849" cy="1088375"/>
              </a:xfrm>
              <a:prstGeom prst="rect">
                <a:avLst/>
              </a:prstGeom>
            </p:spPr>
            <p:txBody>
              <a:bodyPr anchor="ctr" rtlCol="false" tIns="50800" lIns="50800" bIns="50800" rIns="50800"/>
              <a:lstStyle/>
              <a:p>
                <a:pPr algn="ctr">
                  <a:lnSpc>
                    <a:spcPts val="3713"/>
                  </a:lnSpc>
                </a:pPr>
              </a:p>
            </p:txBody>
          </p:sp>
        </p:grpSp>
        <p:sp>
          <p:nvSpPr>
            <p:cNvPr name="Freeform 14" id="14"/>
            <p:cNvSpPr/>
            <p:nvPr/>
          </p:nvSpPr>
          <p:spPr>
            <a:xfrm flipH="false" flipV="false" rot="0">
              <a:off x="493931" y="453006"/>
              <a:ext cx="9080687" cy="4218125"/>
            </a:xfrm>
            <a:custGeom>
              <a:avLst/>
              <a:gdLst/>
              <a:ahLst/>
              <a:cxnLst/>
              <a:rect r="r" b="b" t="t" l="l"/>
              <a:pathLst>
                <a:path h="4218125" w="9080687">
                  <a:moveTo>
                    <a:pt x="0" y="0"/>
                  </a:moveTo>
                  <a:lnTo>
                    <a:pt x="9080687" y="0"/>
                  </a:lnTo>
                  <a:lnTo>
                    <a:pt x="9080687" y="4218126"/>
                  </a:lnTo>
                  <a:lnTo>
                    <a:pt x="0" y="4218126"/>
                  </a:lnTo>
                  <a:lnTo>
                    <a:pt x="0" y="0"/>
                  </a:lnTo>
                  <a:close/>
                </a:path>
              </a:pathLst>
            </a:custGeom>
            <a:blipFill>
              <a:blip r:embed="rId6"/>
              <a:stretch>
                <a:fillRect l="0" t="0" r="0"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700000">
            <a:off x="-1103178" y="-5117071"/>
            <a:ext cx="6913992" cy="12291542"/>
          </a:xfrm>
          <a:custGeom>
            <a:avLst/>
            <a:gdLst/>
            <a:ahLst/>
            <a:cxnLst/>
            <a:rect r="r" b="b" t="t" l="l"/>
            <a:pathLst>
              <a:path h="12291542" w="6913992">
                <a:moveTo>
                  <a:pt x="6913992" y="0"/>
                </a:moveTo>
                <a:lnTo>
                  <a:pt x="0" y="0"/>
                </a:lnTo>
                <a:lnTo>
                  <a:pt x="0" y="12291542"/>
                </a:lnTo>
                <a:lnTo>
                  <a:pt x="6913992" y="12291542"/>
                </a:lnTo>
                <a:lnTo>
                  <a:pt x="6913992" y="0"/>
                </a:lnTo>
                <a:close/>
              </a:path>
            </a:pathLst>
          </a:custGeom>
          <a:blipFill>
            <a:blip r:embed="rId2">
              <a:alphaModFix amt="30000"/>
            </a:blip>
            <a:stretch>
              <a:fillRect l="0" t="0" r="0" b="0"/>
            </a:stretch>
          </a:blipFill>
        </p:spPr>
      </p:sp>
      <p:sp>
        <p:nvSpPr>
          <p:cNvPr name="Freeform 3" id="3"/>
          <p:cNvSpPr/>
          <p:nvPr/>
        </p:nvSpPr>
        <p:spPr>
          <a:xfrm flipH="false" flipV="false" rot="0">
            <a:off x="14216038" y="-3078673"/>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34932" y="6933148"/>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549959">
            <a:off x="12034757" y="7629002"/>
            <a:ext cx="9144000" cy="5081603"/>
          </a:xfrm>
          <a:custGeom>
            <a:avLst/>
            <a:gdLst/>
            <a:ahLst/>
            <a:cxnLst/>
            <a:rect r="r" b="b" t="t" l="l"/>
            <a:pathLst>
              <a:path h="5081603" w="9144000">
                <a:moveTo>
                  <a:pt x="9144000" y="0"/>
                </a:moveTo>
                <a:lnTo>
                  <a:pt x="0" y="0"/>
                </a:lnTo>
                <a:lnTo>
                  <a:pt x="0" y="5081603"/>
                </a:lnTo>
                <a:lnTo>
                  <a:pt x="9144000" y="5081603"/>
                </a:lnTo>
                <a:lnTo>
                  <a:pt x="9144000" y="0"/>
                </a:lnTo>
                <a:close/>
              </a:path>
            </a:pathLst>
          </a:custGeom>
          <a:blipFill>
            <a:blip r:embed="rId5">
              <a:alphaModFix amt="30000"/>
            </a:blip>
            <a:stretch>
              <a:fillRect l="0" t="0" r="0" b="0"/>
            </a:stretch>
          </a:blipFill>
        </p:spPr>
      </p:sp>
      <p:sp>
        <p:nvSpPr>
          <p:cNvPr name="TextBox 6" id="6"/>
          <p:cNvSpPr txBox="true"/>
          <p:nvPr/>
        </p:nvSpPr>
        <p:spPr>
          <a:xfrm rot="0">
            <a:off x="144628" y="4007961"/>
            <a:ext cx="17998744" cy="2320100"/>
          </a:xfrm>
          <a:prstGeom prst="rect">
            <a:avLst/>
          </a:prstGeom>
        </p:spPr>
        <p:txBody>
          <a:bodyPr anchor="t" rtlCol="false" tIns="0" lIns="0" bIns="0" rIns="0">
            <a:spAutoFit/>
          </a:bodyPr>
          <a:lstStyle/>
          <a:p>
            <a:pPr algn="ctr">
              <a:lnSpc>
                <a:spcPts val="7848"/>
              </a:lnSpc>
            </a:pPr>
            <a:r>
              <a:rPr lang="en-US" sz="7200">
                <a:solidFill>
                  <a:srgbClr val="F3F3F7"/>
                </a:solidFill>
                <a:latin typeface="Horizon"/>
                <a:ea typeface="Horizon"/>
                <a:cs typeface="Horizon"/>
                <a:sym typeface="Horizon"/>
              </a:rPr>
              <a:t>GABUNGAN</a:t>
            </a:r>
          </a:p>
          <a:p>
            <a:pPr algn="ctr">
              <a:lnSpc>
                <a:spcPts val="4905"/>
              </a:lnSpc>
            </a:pPr>
            <a:r>
              <a:rPr lang="en-US" sz="4500">
                <a:solidFill>
                  <a:srgbClr val="F3F3F7"/>
                </a:solidFill>
                <a:latin typeface="Horizon"/>
                <a:ea typeface="Horizon"/>
                <a:cs typeface="Horizon"/>
                <a:sym typeface="Horizon"/>
              </a:rPr>
              <a:t>OBJECT COMPOSITION</a:t>
            </a:r>
          </a:p>
          <a:p>
            <a:pPr algn="ctr">
              <a:lnSpc>
                <a:spcPts val="4905"/>
              </a:lnSpc>
            </a:pPr>
            <a:r>
              <a:rPr lang="en-US" sz="4500">
                <a:solidFill>
                  <a:srgbClr val="F3F3F7"/>
                </a:solidFill>
                <a:latin typeface="Horizon"/>
                <a:ea typeface="Horizon"/>
                <a:cs typeface="Horizon"/>
                <a:sym typeface="Horizon"/>
              </a:rPr>
              <a:t>(HASH TABLE, AFFORDANCE ANALYSISI)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700000">
            <a:off x="-1103178" y="-5117071"/>
            <a:ext cx="6913992" cy="12291542"/>
          </a:xfrm>
          <a:custGeom>
            <a:avLst/>
            <a:gdLst/>
            <a:ahLst/>
            <a:cxnLst/>
            <a:rect r="r" b="b" t="t" l="l"/>
            <a:pathLst>
              <a:path h="12291542" w="6913992">
                <a:moveTo>
                  <a:pt x="6913992" y="0"/>
                </a:moveTo>
                <a:lnTo>
                  <a:pt x="0" y="0"/>
                </a:lnTo>
                <a:lnTo>
                  <a:pt x="0" y="12291542"/>
                </a:lnTo>
                <a:lnTo>
                  <a:pt x="6913992" y="12291542"/>
                </a:lnTo>
                <a:lnTo>
                  <a:pt x="6913992" y="0"/>
                </a:lnTo>
                <a:close/>
              </a:path>
            </a:pathLst>
          </a:custGeom>
          <a:blipFill>
            <a:blip r:embed="rId2">
              <a:alphaModFix amt="30000"/>
            </a:blip>
            <a:stretch>
              <a:fillRect l="0" t="0" r="0" b="0"/>
            </a:stretch>
          </a:blipFill>
        </p:spPr>
      </p:sp>
      <p:sp>
        <p:nvSpPr>
          <p:cNvPr name="Freeform 3" id="3"/>
          <p:cNvSpPr/>
          <p:nvPr/>
        </p:nvSpPr>
        <p:spPr>
          <a:xfrm flipH="false" flipV="false" rot="0">
            <a:off x="14216038" y="-3078673"/>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34932" y="6933148"/>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549959">
            <a:off x="12034757" y="7629002"/>
            <a:ext cx="9144000" cy="5081603"/>
          </a:xfrm>
          <a:custGeom>
            <a:avLst/>
            <a:gdLst/>
            <a:ahLst/>
            <a:cxnLst/>
            <a:rect r="r" b="b" t="t" l="l"/>
            <a:pathLst>
              <a:path h="5081603" w="9144000">
                <a:moveTo>
                  <a:pt x="9144000" y="0"/>
                </a:moveTo>
                <a:lnTo>
                  <a:pt x="0" y="0"/>
                </a:lnTo>
                <a:lnTo>
                  <a:pt x="0" y="5081603"/>
                </a:lnTo>
                <a:lnTo>
                  <a:pt x="9144000" y="5081603"/>
                </a:lnTo>
                <a:lnTo>
                  <a:pt x="9144000" y="0"/>
                </a:lnTo>
                <a:close/>
              </a:path>
            </a:pathLst>
          </a:custGeom>
          <a:blipFill>
            <a:blip r:embed="rId5">
              <a:alphaModFix amt="30000"/>
            </a:blip>
            <a:stretch>
              <a:fillRect l="0" t="0" r="0" b="0"/>
            </a:stretch>
          </a:blipFill>
        </p:spPr>
      </p:sp>
      <p:grpSp>
        <p:nvGrpSpPr>
          <p:cNvPr name="Group 6" id="6"/>
          <p:cNvGrpSpPr/>
          <p:nvPr/>
        </p:nvGrpSpPr>
        <p:grpSpPr>
          <a:xfrm rot="0">
            <a:off x="1510574" y="1805051"/>
            <a:ext cx="15266853" cy="6677383"/>
            <a:chOff x="0" y="0"/>
            <a:chExt cx="20355803" cy="8903178"/>
          </a:xfrm>
        </p:grpSpPr>
        <p:sp>
          <p:nvSpPr>
            <p:cNvPr name="TextBox 7" id="7"/>
            <p:cNvSpPr txBox="true"/>
            <p:nvPr/>
          </p:nvSpPr>
          <p:spPr>
            <a:xfrm rot="0">
              <a:off x="0" y="-38100"/>
              <a:ext cx="20355803" cy="1495044"/>
            </a:xfrm>
            <a:prstGeom prst="rect">
              <a:avLst/>
            </a:prstGeom>
          </p:spPr>
          <p:txBody>
            <a:bodyPr anchor="t" rtlCol="false" tIns="0" lIns="0" bIns="0" rIns="0">
              <a:spAutoFit/>
            </a:bodyPr>
            <a:lstStyle/>
            <a:p>
              <a:pPr algn="ctr">
                <a:lnSpc>
                  <a:spcPts val="8135"/>
                </a:lnSpc>
              </a:pPr>
              <a:r>
                <a:rPr lang="en-US" sz="7200">
                  <a:solidFill>
                    <a:srgbClr val="FFFFFF"/>
                  </a:solidFill>
                  <a:latin typeface="Horizon"/>
                  <a:ea typeface="Horizon"/>
                  <a:cs typeface="Horizon"/>
                  <a:sym typeface="Horizon"/>
                </a:rPr>
                <a:t>PENJELASAN</a:t>
              </a:r>
            </a:p>
          </p:txBody>
        </p:sp>
        <p:sp>
          <p:nvSpPr>
            <p:cNvPr name="TextBox 8" id="8"/>
            <p:cNvSpPr txBox="true"/>
            <p:nvPr/>
          </p:nvSpPr>
          <p:spPr>
            <a:xfrm rot="0">
              <a:off x="815870" y="1409319"/>
              <a:ext cx="18724064" cy="7493859"/>
            </a:xfrm>
            <a:prstGeom prst="rect">
              <a:avLst/>
            </a:prstGeom>
          </p:spPr>
          <p:txBody>
            <a:bodyPr anchor="t" rtlCol="false" tIns="0" lIns="0" bIns="0" rIns="0">
              <a:spAutoFit/>
            </a:bodyPr>
            <a:lstStyle/>
            <a:p>
              <a:pPr algn="just">
                <a:lnSpc>
                  <a:spcPts val="4060"/>
                </a:lnSpc>
              </a:pPr>
              <a:r>
                <a:rPr lang="en-US" sz="2900">
                  <a:solidFill>
                    <a:srgbClr val="FFFFFF"/>
                  </a:solidFill>
                  <a:latin typeface="Garet"/>
                  <a:ea typeface="Garet"/>
                  <a:cs typeface="Garet"/>
                  <a:sym typeface="Garet"/>
                </a:rPr>
                <a:t>Program ini membuat sebuah objek Mobil yang di dalamnya terdiri dari beberapa komponen seperti Mesin, Ban, dan Rem (object composition), serta dilengkapi dengan Hash Table untuk menyimpan daftar nama mobil dan Affordance Analysis untuk menganalisis fungsi bagian-bagian mobil. Hash Table digunakan untuk memasukkan dan menampilkan nama mobil berdasarkan perhitungan sederhana dari karakter nama. Sementara affordance analysis berupa daftar bagian mobil (seperti Roda, Rem, Setir) beserta fungsinya (seperti bergerak, menghentikan, mengarahkan). Program ini berjalan dengan cara menambahkan mobil ke tabel, membuat mobil berjalan dan berhenti, lalu menampilkan fungsi dari tiap bagian mobil secara terstruktur dan sederhana</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735945" y="-4512690"/>
            <a:ext cx="7309077" cy="7309077"/>
          </a:xfrm>
          <a:custGeom>
            <a:avLst/>
            <a:gdLst/>
            <a:ahLst/>
            <a:cxnLst/>
            <a:rect r="r" b="b" t="t" l="l"/>
            <a:pathLst>
              <a:path h="7309077" w="7309077">
                <a:moveTo>
                  <a:pt x="0" y="0"/>
                </a:moveTo>
                <a:lnTo>
                  <a:pt x="7309077" y="0"/>
                </a:lnTo>
                <a:lnTo>
                  <a:pt x="7309077" y="7309076"/>
                </a:lnTo>
                <a:lnTo>
                  <a:pt x="0" y="730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513489">
            <a:off x="-805945" y="8792162"/>
            <a:ext cx="8932907" cy="8229600"/>
          </a:xfrm>
          <a:custGeom>
            <a:avLst/>
            <a:gdLst/>
            <a:ahLst/>
            <a:cxnLst/>
            <a:rect r="r" b="b" t="t" l="l"/>
            <a:pathLst>
              <a:path h="8229600" w="8932907">
                <a:moveTo>
                  <a:pt x="8932906" y="0"/>
                </a:moveTo>
                <a:lnTo>
                  <a:pt x="0" y="0"/>
                </a:lnTo>
                <a:lnTo>
                  <a:pt x="0" y="8229600"/>
                </a:lnTo>
                <a:lnTo>
                  <a:pt x="8932906" y="8229600"/>
                </a:lnTo>
                <a:lnTo>
                  <a:pt x="8932906" y="0"/>
                </a:lnTo>
                <a:close/>
              </a:path>
            </a:pathLst>
          </a:custGeom>
          <a:blipFill>
            <a:blip r:embed="rId4"/>
            <a:stretch>
              <a:fillRect l="0" t="0" r="0" b="0"/>
            </a:stretch>
          </a:blipFill>
        </p:spPr>
      </p:sp>
      <p:grpSp>
        <p:nvGrpSpPr>
          <p:cNvPr name="Group 4" id="4"/>
          <p:cNvGrpSpPr/>
          <p:nvPr/>
        </p:nvGrpSpPr>
        <p:grpSpPr>
          <a:xfrm rot="0">
            <a:off x="1316316" y="1212237"/>
            <a:ext cx="15655368" cy="7862525"/>
            <a:chOff x="0" y="0"/>
            <a:chExt cx="4123224" cy="2070789"/>
          </a:xfrm>
        </p:grpSpPr>
        <p:sp>
          <p:nvSpPr>
            <p:cNvPr name="Freeform 5" id="5"/>
            <p:cNvSpPr/>
            <p:nvPr/>
          </p:nvSpPr>
          <p:spPr>
            <a:xfrm flipH="false" flipV="false" rot="0">
              <a:off x="0" y="0"/>
              <a:ext cx="4123224" cy="2070789"/>
            </a:xfrm>
            <a:custGeom>
              <a:avLst/>
              <a:gdLst/>
              <a:ahLst/>
              <a:cxnLst/>
              <a:rect r="r" b="b" t="t" l="l"/>
              <a:pathLst>
                <a:path h="2070789" w="4123224">
                  <a:moveTo>
                    <a:pt x="0" y="0"/>
                  </a:moveTo>
                  <a:lnTo>
                    <a:pt x="4123224" y="0"/>
                  </a:lnTo>
                  <a:lnTo>
                    <a:pt x="4123224" y="2070789"/>
                  </a:lnTo>
                  <a:lnTo>
                    <a:pt x="0" y="2070789"/>
                  </a:lnTo>
                  <a:close/>
                </a:path>
              </a:pathLst>
            </a:custGeom>
            <a:solidFill>
              <a:srgbClr val="FFFFFF"/>
            </a:solidFill>
          </p:spPr>
        </p:sp>
        <p:sp>
          <p:nvSpPr>
            <p:cNvPr name="TextBox 6" id="6"/>
            <p:cNvSpPr txBox="true"/>
            <p:nvPr/>
          </p:nvSpPr>
          <p:spPr>
            <a:xfrm>
              <a:off x="0" y="-76200"/>
              <a:ext cx="4123224" cy="2146989"/>
            </a:xfrm>
            <a:prstGeom prst="rect">
              <a:avLst/>
            </a:prstGeom>
          </p:spPr>
          <p:txBody>
            <a:bodyPr anchor="ctr" rtlCol="false" tIns="50800" lIns="50800" bIns="50800" rIns="50800"/>
            <a:lstStyle/>
            <a:p>
              <a:pPr algn="ctr">
                <a:lnSpc>
                  <a:spcPts val="3713"/>
                </a:lnSpc>
              </a:pPr>
            </a:p>
          </p:txBody>
        </p:sp>
      </p:grpSp>
      <p:sp>
        <p:nvSpPr>
          <p:cNvPr name="Freeform 7" id="7"/>
          <p:cNvSpPr/>
          <p:nvPr/>
        </p:nvSpPr>
        <p:spPr>
          <a:xfrm flipH="false" flipV="false" rot="0">
            <a:off x="1931005" y="1576034"/>
            <a:ext cx="6804941" cy="7134931"/>
          </a:xfrm>
          <a:custGeom>
            <a:avLst/>
            <a:gdLst/>
            <a:ahLst/>
            <a:cxnLst/>
            <a:rect r="r" b="b" t="t" l="l"/>
            <a:pathLst>
              <a:path h="7134931" w="6804941">
                <a:moveTo>
                  <a:pt x="0" y="0"/>
                </a:moveTo>
                <a:lnTo>
                  <a:pt x="6804940" y="0"/>
                </a:lnTo>
                <a:lnTo>
                  <a:pt x="6804940" y="7134932"/>
                </a:lnTo>
                <a:lnTo>
                  <a:pt x="0" y="7134932"/>
                </a:lnTo>
                <a:lnTo>
                  <a:pt x="0" y="0"/>
                </a:lnTo>
                <a:close/>
              </a:path>
            </a:pathLst>
          </a:custGeom>
          <a:blipFill>
            <a:blip r:embed="rId5"/>
            <a:stretch>
              <a:fillRect l="0" t="0" r="0" b="0"/>
            </a:stretch>
          </a:blipFill>
        </p:spPr>
      </p:sp>
      <p:sp>
        <p:nvSpPr>
          <p:cNvPr name="Freeform 8" id="8"/>
          <p:cNvSpPr/>
          <p:nvPr/>
        </p:nvSpPr>
        <p:spPr>
          <a:xfrm flipH="false" flipV="false" rot="0">
            <a:off x="9144000" y="1576034"/>
            <a:ext cx="7234404" cy="7134931"/>
          </a:xfrm>
          <a:custGeom>
            <a:avLst/>
            <a:gdLst/>
            <a:ahLst/>
            <a:cxnLst/>
            <a:rect r="r" b="b" t="t" l="l"/>
            <a:pathLst>
              <a:path h="7134931" w="7234404">
                <a:moveTo>
                  <a:pt x="0" y="0"/>
                </a:moveTo>
                <a:lnTo>
                  <a:pt x="7234404" y="0"/>
                </a:lnTo>
                <a:lnTo>
                  <a:pt x="7234404" y="7134932"/>
                </a:lnTo>
                <a:lnTo>
                  <a:pt x="0" y="7134932"/>
                </a:lnTo>
                <a:lnTo>
                  <a:pt x="0" y="0"/>
                </a:lnTo>
                <a:close/>
              </a:path>
            </a:pathLst>
          </a:custGeom>
          <a:blipFill>
            <a:blip r:embed="rId6"/>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937069" y="1488962"/>
            <a:ext cx="7309077" cy="7309077"/>
          </a:xfrm>
          <a:custGeom>
            <a:avLst/>
            <a:gdLst/>
            <a:ahLst/>
            <a:cxnLst/>
            <a:rect r="r" b="b" t="t" l="l"/>
            <a:pathLst>
              <a:path h="7309077" w="7309077">
                <a:moveTo>
                  <a:pt x="0" y="0"/>
                </a:moveTo>
                <a:lnTo>
                  <a:pt x="7309077" y="0"/>
                </a:lnTo>
                <a:lnTo>
                  <a:pt x="7309077" y="7309076"/>
                </a:lnTo>
                <a:lnTo>
                  <a:pt x="0" y="730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35945" y="-4512690"/>
            <a:ext cx="7309077" cy="7309077"/>
          </a:xfrm>
          <a:custGeom>
            <a:avLst/>
            <a:gdLst/>
            <a:ahLst/>
            <a:cxnLst/>
            <a:rect r="r" b="b" t="t" l="l"/>
            <a:pathLst>
              <a:path h="7309077" w="7309077">
                <a:moveTo>
                  <a:pt x="0" y="0"/>
                </a:moveTo>
                <a:lnTo>
                  <a:pt x="7309077" y="0"/>
                </a:lnTo>
                <a:lnTo>
                  <a:pt x="7309077" y="7309076"/>
                </a:lnTo>
                <a:lnTo>
                  <a:pt x="0" y="730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513489">
            <a:off x="-835576" y="8233398"/>
            <a:ext cx="8932907" cy="8229600"/>
          </a:xfrm>
          <a:custGeom>
            <a:avLst/>
            <a:gdLst/>
            <a:ahLst/>
            <a:cxnLst/>
            <a:rect r="r" b="b" t="t" l="l"/>
            <a:pathLst>
              <a:path h="8229600" w="8932907">
                <a:moveTo>
                  <a:pt x="8932906" y="0"/>
                </a:moveTo>
                <a:lnTo>
                  <a:pt x="0" y="0"/>
                </a:lnTo>
                <a:lnTo>
                  <a:pt x="0" y="8229600"/>
                </a:lnTo>
                <a:lnTo>
                  <a:pt x="8932906" y="8229600"/>
                </a:lnTo>
                <a:lnTo>
                  <a:pt x="8932906" y="0"/>
                </a:lnTo>
                <a:close/>
              </a:path>
            </a:pathLst>
          </a:custGeom>
          <a:blipFill>
            <a:blip r:embed="rId4"/>
            <a:stretch>
              <a:fillRect l="0" t="0" r="0" b="0"/>
            </a:stretch>
          </a:blipFill>
        </p:spPr>
      </p:sp>
      <p:sp>
        <p:nvSpPr>
          <p:cNvPr name="Freeform 5" id="5"/>
          <p:cNvSpPr/>
          <p:nvPr/>
        </p:nvSpPr>
        <p:spPr>
          <a:xfrm flipH="false" flipV="false" rot="0">
            <a:off x="-2163901" y="-3654538"/>
            <a:ext cx="7309077" cy="7309077"/>
          </a:xfrm>
          <a:custGeom>
            <a:avLst/>
            <a:gdLst/>
            <a:ahLst/>
            <a:cxnLst/>
            <a:rect r="r" b="b" t="t" l="l"/>
            <a:pathLst>
              <a:path h="7309077" w="7309077">
                <a:moveTo>
                  <a:pt x="0" y="0"/>
                </a:moveTo>
                <a:lnTo>
                  <a:pt x="7309076" y="0"/>
                </a:lnTo>
                <a:lnTo>
                  <a:pt x="7309076" y="7309076"/>
                </a:lnTo>
                <a:lnTo>
                  <a:pt x="0" y="730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845188" y="1028700"/>
            <a:ext cx="8529555" cy="8229600"/>
            <a:chOff x="0" y="0"/>
            <a:chExt cx="2387659" cy="2303693"/>
          </a:xfrm>
        </p:grpSpPr>
        <p:sp>
          <p:nvSpPr>
            <p:cNvPr name="Freeform 7" id="7"/>
            <p:cNvSpPr/>
            <p:nvPr/>
          </p:nvSpPr>
          <p:spPr>
            <a:xfrm flipH="false" flipV="false" rot="0">
              <a:off x="0" y="0"/>
              <a:ext cx="2387659" cy="2303693"/>
            </a:xfrm>
            <a:custGeom>
              <a:avLst/>
              <a:gdLst/>
              <a:ahLst/>
              <a:cxnLst/>
              <a:rect r="r" b="b" t="t" l="l"/>
              <a:pathLst>
                <a:path h="2303693" w="2387659">
                  <a:moveTo>
                    <a:pt x="0" y="0"/>
                  </a:moveTo>
                  <a:lnTo>
                    <a:pt x="2387659" y="0"/>
                  </a:lnTo>
                  <a:lnTo>
                    <a:pt x="2387659" y="2303693"/>
                  </a:lnTo>
                  <a:lnTo>
                    <a:pt x="0" y="2303693"/>
                  </a:lnTo>
                  <a:close/>
                </a:path>
              </a:pathLst>
            </a:custGeom>
            <a:solidFill>
              <a:srgbClr val="FFFFFF"/>
            </a:solidFill>
          </p:spPr>
        </p:sp>
        <p:sp>
          <p:nvSpPr>
            <p:cNvPr name="TextBox 8" id="8"/>
            <p:cNvSpPr txBox="true"/>
            <p:nvPr/>
          </p:nvSpPr>
          <p:spPr>
            <a:xfrm>
              <a:off x="0" y="-76200"/>
              <a:ext cx="2387659" cy="2379893"/>
            </a:xfrm>
            <a:prstGeom prst="rect">
              <a:avLst/>
            </a:prstGeom>
          </p:spPr>
          <p:txBody>
            <a:bodyPr anchor="ctr" rtlCol="false" tIns="50800" lIns="50800" bIns="50800" rIns="50800"/>
            <a:lstStyle/>
            <a:p>
              <a:pPr algn="ctr">
                <a:lnSpc>
                  <a:spcPts val="3713"/>
                </a:lnSpc>
              </a:pPr>
            </a:p>
          </p:txBody>
        </p:sp>
      </p:grpSp>
      <p:sp>
        <p:nvSpPr>
          <p:cNvPr name="Freeform 9" id="9"/>
          <p:cNvSpPr/>
          <p:nvPr/>
        </p:nvSpPr>
        <p:spPr>
          <a:xfrm flipH="false" flipV="false" rot="0">
            <a:off x="5220092" y="1258831"/>
            <a:ext cx="7847817" cy="7769338"/>
          </a:xfrm>
          <a:custGeom>
            <a:avLst/>
            <a:gdLst/>
            <a:ahLst/>
            <a:cxnLst/>
            <a:rect r="r" b="b" t="t" l="l"/>
            <a:pathLst>
              <a:path h="7769338" w="7847817">
                <a:moveTo>
                  <a:pt x="0" y="0"/>
                </a:moveTo>
                <a:lnTo>
                  <a:pt x="7847816" y="0"/>
                </a:lnTo>
                <a:lnTo>
                  <a:pt x="7847816" y="7769338"/>
                </a:lnTo>
                <a:lnTo>
                  <a:pt x="0" y="7769338"/>
                </a:lnTo>
                <a:lnTo>
                  <a:pt x="0" y="0"/>
                </a:lnTo>
                <a:close/>
              </a:path>
            </a:pathLst>
          </a:custGeom>
          <a:blipFill>
            <a:blip r:embed="rId5"/>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837714">
            <a:off x="2062508" y="-8925922"/>
            <a:ext cx="14436524" cy="22964767"/>
          </a:xfrm>
          <a:custGeom>
            <a:avLst/>
            <a:gdLst/>
            <a:ahLst/>
            <a:cxnLst/>
            <a:rect r="r" b="b" t="t" l="l"/>
            <a:pathLst>
              <a:path h="22964767" w="14436524">
                <a:moveTo>
                  <a:pt x="0" y="0"/>
                </a:moveTo>
                <a:lnTo>
                  <a:pt x="14436524" y="0"/>
                </a:lnTo>
                <a:lnTo>
                  <a:pt x="14436524" y="22964767"/>
                </a:lnTo>
                <a:lnTo>
                  <a:pt x="0" y="22964767"/>
                </a:lnTo>
                <a:lnTo>
                  <a:pt x="0" y="0"/>
                </a:lnTo>
                <a:close/>
              </a:path>
            </a:pathLst>
          </a:custGeom>
          <a:blipFill>
            <a:blip r:embed="rId2"/>
            <a:stretch>
              <a:fillRect l="0" t="0" r="0" b="0"/>
            </a:stretch>
          </a:blipFill>
        </p:spPr>
      </p:sp>
      <p:sp>
        <p:nvSpPr>
          <p:cNvPr name="Freeform 3" id="3"/>
          <p:cNvSpPr/>
          <p:nvPr/>
        </p:nvSpPr>
        <p:spPr>
          <a:xfrm flipH="false" flipV="false" rot="-2837714">
            <a:off x="5038854" y="-2742079"/>
            <a:ext cx="11895457" cy="18922589"/>
          </a:xfrm>
          <a:custGeom>
            <a:avLst/>
            <a:gdLst/>
            <a:ahLst/>
            <a:cxnLst/>
            <a:rect r="r" b="b" t="t" l="l"/>
            <a:pathLst>
              <a:path h="18922589" w="11895457">
                <a:moveTo>
                  <a:pt x="0" y="0"/>
                </a:moveTo>
                <a:lnTo>
                  <a:pt x="11895458" y="0"/>
                </a:lnTo>
                <a:lnTo>
                  <a:pt x="11895458" y="18922589"/>
                </a:lnTo>
                <a:lnTo>
                  <a:pt x="0" y="18922589"/>
                </a:lnTo>
                <a:lnTo>
                  <a:pt x="0" y="0"/>
                </a:lnTo>
                <a:close/>
              </a:path>
            </a:pathLst>
          </a:custGeom>
          <a:blipFill>
            <a:blip r:embed="rId2"/>
            <a:stretch>
              <a:fillRect l="0" t="0" r="0" b="0"/>
            </a:stretch>
          </a:blipFill>
        </p:spPr>
      </p:sp>
      <p:sp>
        <p:nvSpPr>
          <p:cNvPr name="Freeform 4" id="4"/>
          <p:cNvSpPr/>
          <p:nvPr/>
        </p:nvSpPr>
        <p:spPr>
          <a:xfrm flipH="false" flipV="false" rot="0">
            <a:off x="8735945" y="-4512690"/>
            <a:ext cx="7309077" cy="7309077"/>
          </a:xfrm>
          <a:custGeom>
            <a:avLst/>
            <a:gdLst/>
            <a:ahLst/>
            <a:cxnLst/>
            <a:rect r="r" b="b" t="t" l="l"/>
            <a:pathLst>
              <a:path h="7309077" w="7309077">
                <a:moveTo>
                  <a:pt x="0" y="0"/>
                </a:moveTo>
                <a:lnTo>
                  <a:pt x="7309077" y="0"/>
                </a:lnTo>
                <a:lnTo>
                  <a:pt x="7309077" y="7309076"/>
                </a:lnTo>
                <a:lnTo>
                  <a:pt x="0" y="7309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5513489">
            <a:off x="-805945" y="8792162"/>
            <a:ext cx="8932907" cy="8229600"/>
          </a:xfrm>
          <a:custGeom>
            <a:avLst/>
            <a:gdLst/>
            <a:ahLst/>
            <a:cxnLst/>
            <a:rect r="r" b="b" t="t" l="l"/>
            <a:pathLst>
              <a:path h="8229600" w="8932907">
                <a:moveTo>
                  <a:pt x="8932906" y="0"/>
                </a:moveTo>
                <a:lnTo>
                  <a:pt x="0" y="0"/>
                </a:lnTo>
                <a:lnTo>
                  <a:pt x="0" y="8229600"/>
                </a:lnTo>
                <a:lnTo>
                  <a:pt x="8932906" y="8229600"/>
                </a:lnTo>
                <a:lnTo>
                  <a:pt x="8932906" y="0"/>
                </a:lnTo>
                <a:close/>
              </a:path>
            </a:pathLst>
          </a:custGeom>
          <a:blipFill>
            <a:blip r:embed="rId5"/>
            <a:stretch>
              <a:fillRect l="0" t="0" r="0" b="0"/>
            </a:stretch>
          </a:blipFill>
        </p:spPr>
      </p:sp>
      <p:grpSp>
        <p:nvGrpSpPr>
          <p:cNvPr name="Group 6" id="6"/>
          <p:cNvGrpSpPr/>
          <p:nvPr/>
        </p:nvGrpSpPr>
        <p:grpSpPr>
          <a:xfrm rot="0">
            <a:off x="3660508" y="784684"/>
            <a:ext cx="10911438" cy="8677825"/>
            <a:chOff x="0" y="0"/>
            <a:chExt cx="2873794" cy="2285518"/>
          </a:xfrm>
        </p:grpSpPr>
        <p:sp>
          <p:nvSpPr>
            <p:cNvPr name="Freeform 7" id="7"/>
            <p:cNvSpPr/>
            <p:nvPr/>
          </p:nvSpPr>
          <p:spPr>
            <a:xfrm flipH="false" flipV="false" rot="0">
              <a:off x="0" y="0"/>
              <a:ext cx="2873794" cy="2285518"/>
            </a:xfrm>
            <a:custGeom>
              <a:avLst/>
              <a:gdLst/>
              <a:ahLst/>
              <a:cxnLst/>
              <a:rect r="r" b="b" t="t" l="l"/>
              <a:pathLst>
                <a:path h="2285518" w="2873794">
                  <a:moveTo>
                    <a:pt x="0" y="0"/>
                  </a:moveTo>
                  <a:lnTo>
                    <a:pt x="2873794" y="0"/>
                  </a:lnTo>
                  <a:lnTo>
                    <a:pt x="2873794" y="2285518"/>
                  </a:lnTo>
                  <a:lnTo>
                    <a:pt x="0" y="2285518"/>
                  </a:lnTo>
                  <a:close/>
                </a:path>
              </a:pathLst>
            </a:custGeom>
            <a:solidFill>
              <a:srgbClr val="FFFFFF"/>
            </a:solidFill>
          </p:spPr>
        </p:sp>
        <p:sp>
          <p:nvSpPr>
            <p:cNvPr name="TextBox 8" id="8"/>
            <p:cNvSpPr txBox="true"/>
            <p:nvPr/>
          </p:nvSpPr>
          <p:spPr>
            <a:xfrm>
              <a:off x="0" y="-76200"/>
              <a:ext cx="2873794" cy="2361718"/>
            </a:xfrm>
            <a:prstGeom prst="rect">
              <a:avLst/>
            </a:prstGeom>
          </p:spPr>
          <p:txBody>
            <a:bodyPr anchor="ctr" rtlCol="false" tIns="50800" lIns="50800" bIns="50800" rIns="50800"/>
            <a:lstStyle/>
            <a:p>
              <a:pPr algn="ctr">
                <a:lnSpc>
                  <a:spcPts val="3713"/>
                </a:lnSpc>
              </a:pPr>
            </a:p>
          </p:txBody>
        </p:sp>
      </p:grpSp>
      <p:sp>
        <p:nvSpPr>
          <p:cNvPr name="Freeform 9" id="9"/>
          <p:cNvSpPr/>
          <p:nvPr/>
        </p:nvSpPr>
        <p:spPr>
          <a:xfrm flipH="false" flipV="false" rot="0">
            <a:off x="4278862" y="1268166"/>
            <a:ext cx="9730276" cy="7750669"/>
          </a:xfrm>
          <a:custGeom>
            <a:avLst/>
            <a:gdLst/>
            <a:ahLst/>
            <a:cxnLst/>
            <a:rect r="r" b="b" t="t" l="l"/>
            <a:pathLst>
              <a:path h="7750669" w="9730276">
                <a:moveTo>
                  <a:pt x="0" y="0"/>
                </a:moveTo>
                <a:lnTo>
                  <a:pt x="9730276" y="0"/>
                </a:lnTo>
                <a:lnTo>
                  <a:pt x="9730276" y="7750668"/>
                </a:lnTo>
                <a:lnTo>
                  <a:pt x="0" y="7750668"/>
                </a:lnTo>
                <a:lnTo>
                  <a:pt x="0" y="0"/>
                </a:lnTo>
                <a:close/>
              </a:path>
            </a:pathLst>
          </a:custGeom>
          <a:blipFill>
            <a:blip r:embed="rId6"/>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417839" y="5070825"/>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7782476" cy="12379902"/>
          </a:xfrm>
          <a:custGeom>
            <a:avLst/>
            <a:gdLst/>
            <a:ahLst/>
            <a:cxnLst/>
            <a:rect r="r" b="b" t="t" l="l"/>
            <a:pathLst>
              <a:path h="12379902" w="7782476">
                <a:moveTo>
                  <a:pt x="0" y="0"/>
                </a:moveTo>
                <a:lnTo>
                  <a:pt x="7782476" y="0"/>
                </a:lnTo>
                <a:lnTo>
                  <a:pt x="7782476" y="12379902"/>
                </a:lnTo>
                <a:lnTo>
                  <a:pt x="0" y="12379902"/>
                </a:lnTo>
                <a:lnTo>
                  <a:pt x="0" y="0"/>
                </a:lnTo>
                <a:close/>
              </a:path>
            </a:pathLst>
          </a:custGeom>
          <a:blipFill>
            <a:blip r:embed="rId4"/>
            <a:stretch>
              <a:fillRect l="0" t="0" r="0" b="0"/>
            </a:stretch>
          </a:blipFill>
        </p:spPr>
      </p:sp>
      <p:sp>
        <p:nvSpPr>
          <p:cNvPr name="TextBox 4" id="4"/>
          <p:cNvSpPr txBox="true"/>
          <p:nvPr/>
        </p:nvSpPr>
        <p:spPr>
          <a:xfrm rot="0">
            <a:off x="6485707" y="3379562"/>
            <a:ext cx="8658828" cy="2902837"/>
          </a:xfrm>
          <a:prstGeom prst="rect">
            <a:avLst/>
          </a:prstGeom>
        </p:spPr>
        <p:txBody>
          <a:bodyPr anchor="t" rtlCol="false" tIns="0" lIns="0" bIns="0" rIns="0">
            <a:spAutoFit/>
          </a:bodyPr>
          <a:lstStyle/>
          <a:p>
            <a:pPr algn="just">
              <a:lnSpc>
                <a:spcPts val="10789"/>
              </a:lnSpc>
            </a:pPr>
            <a:r>
              <a:rPr lang="en-US" sz="10374">
                <a:solidFill>
                  <a:srgbClr val="FFFFFF"/>
                </a:solidFill>
                <a:latin typeface="Horizon"/>
                <a:ea typeface="Horizon"/>
                <a:cs typeface="Horizon"/>
                <a:sym typeface="Horizon"/>
              </a:rPr>
              <a:t>THANK YOU</a:t>
            </a:r>
          </a:p>
        </p:txBody>
      </p:sp>
      <p:sp>
        <p:nvSpPr>
          <p:cNvPr name="TextBox 5" id="5"/>
          <p:cNvSpPr txBox="true"/>
          <p:nvPr/>
        </p:nvSpPr>
        <p:spPr>
          <a:xfrm rot="0">
            <a:off x="6485707" y="6500011"/>
            <a:ext cx="4940930" cy="455052"/>
          </a:xfrm>
          <a:prstGeom prst="rect">
            <a:avLst/>
          </a:prstGeom>
        </p:spPr>
        <p:txBody>
          <a:bodyPr anchor="t" rtlCol="false" tIns="0" lIns="0" bIns="0" rIns="0">
            <a:spAutoFit/>
          </a:bodyPr>
          <a:lstStyle/>
          <a:p>
            <a:pPr algn="l">
              <a:lnSpc>
                <a:spcPts val="3713"/>
              </a:lnSpc>
            </a:pPr>
            <a:r>
              <a:rPr lang="en-US" sz="2509" spc="582">
                <a:solidFill>
                  <a:srgbClr val="FFFFFF"/>
                </a:solidFill>
                <a:latin typeface="Garet"/>
                <a:ea typeface="Garet"/>
                <a:cs typeface="Garet"/>
                <a:sym typeface="Garet"/>
              </a:rPr>
              <a:t>TECH COMPANY</a:t>
            </a:r>
          </a:p>
        </p:txBody>
      </p:sp>
      <p:sp>
        <p:nvSpPr>
          <p:cNvPr name="Freeform 6" id="6"/>
          <p:cNvSpPr/>
          <p:nvPr/>
        </p:nvSpPr>
        <p:spPr>
          <a:xfrm flipH="false" flipV="false" rot="0">
            <a:off x="15144536" y="-2501909"/>
            <a:ext cx="7309077" cy="7309077"/>
          </a:xfrm>
          <a:custGeom>
            <a:avLst/>
            <a:gdLst/>
            <a:ahLst/>
            <a:cxnLst/>
            <a:rect r="r" b="b" t="t" l="l"/>
            <a:pathLst>
              <a:path h="7309077" w="7309077">
                <a:moveTo>
                  <a:pt x="0" y="0"/>
                </a:moveTo>
                <a:lnTo>
                  <a:pt x="7309076" y="0"/>
                </a:lnTo>
                <a:lnTo>
                  <a:pt x="7309076"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911058" y="8991346"/>
            <a:ext cx="6348242" cy="266954"/>
          </a:xfrm>
          <a:prstGeom prst="rect">
            <a:avLst/>
          </a:prstGeom>
        </p:spPr>
        <p:txBody>
          <a:bodyPr anchor="t" rtlCol="false" tIns="0" lIns="0" bIns="0" rIns="0">
            <a:spAutoFit/>
          </a:bodyPr>
          <a:lstStyle/>
          <a:p>
            <a:pPr algn="r">
              <a:lnSpc>
                <a:spcPts val="2367"/>
              </a:lnSpc>
            </a:pPr>
            <a:r>
              <a:rPr lang="en-US" sz="1599" spc="46">
                <a:solidFill>
                  <a:srgbClr val="FFFFFF"/>
                </a:solidFill>
                <a:latin typeface="Garet"/>
                <a:ea typeface="Garet"/>
                <a:cs typeface="Garet"/>
                <a:sym typeface="Garet"/>
              </a:rPr>
              <a:t>www.reallygreatsite.com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1109344">
            <a:off x="15691667" y="3807564"/>
            <a:ext cx="8932907" cy="8229600"/>
          </a:xfrm>
          <a:custGeom>
            <a:avLst/>
            <a:gdLst/>
            <a:ahLst/>
            <a:cxnLst/>
            <a:rect r="r" b="b" t="t" l="l"/>
            <a:pathLst>
              <a:path h="8229600" w="8932907">
                <a:moveTo>
                  <a:pt x="8932906" y="8229600"/>
                </a:moveTo>
                <a:lnTo>
                  <a:pt x="0" y="8229600"/>
                </a:lnTo>
                <a:lnTo>
                  <a:pt x="0" y="0"/>
                </a:lnTo>
                <a:lnTo>
                  <a:pt x="8932906" y="0"/>
                </a:lnTo>
                <a:lnTo>
                  <a:pt x="8932906" y="8229600"/>
                </a:lnTo>
                <a:close/>
              </a:path>
            </a:pathLst>
          </a:custGeom>
          <a:blipFill>
            <a:blip r:embed="rId2"/>
            <a:stretch>
              <a:fillRect l="0" t="0" r="0" b="0"/>
            </a:stretch>
          </a:blipFill>
        </p:spPr>
      </p:sp>
      <p:grpSp>
        <p:nvGrpSpPr>
          <p:cNvPr name="Group 3" id="3"/>
          <p:cNvGrpSpPr/>
          <p:nvPr/>
        </p:nvGrpSpPr>
        <p:grpSpPr>
          <a:xfrm rot="0">
            <a:off x="2310602" y="2364636"/>
            <a:ext cx="13666797" cy="5557728"/>
            <a:chOff x="0" y="0"/>
            <a:chExt cx="18222396" cy="7410304"/>
          </a:xfrm>
        </p:grpSpPr>
        <p:sp>
          <p:nvSpPr>
            <p:cNvPr name="TextBox 4" id="4"/>
            <p:cNvSpPr txBox="true"/>
            <p:nvPr/>
          </p:nvSpPr>
          <p:spPr>
            <a:xfrm rot="0">
              <a:off x="0" y="-38100"/>
              <a:ext cx="18222396" cy="1495044"/>
            </a:xfrm>
            <a:prstGeom prst="rect">
              <a:avLst/>
            </a:prstGeom>
          </p:spPr>
          <p:txBody>
            <a:bodyPr anchor="t" rtlCol="false" tIns="0" lIns="0" bIns="0" rIns="0">
              <a:spAutoFit/>
            </a:bodyPr>
            <a:lstStyle/>
            <a:p>
              <a:pPr algn="ctr">
                <a:lnSpc>
                  <a:spcPts val="8135"/>
                </a:lnSpc>
              </a:pPr>
              <a:r>
                <a:rPr lang="en-US" sz="7200">
                  <a:solidFill>
                    <a:srgbClr val="FFFFFF"/>
                  </a:solidFill>
                  <a:latin typeface="Horizon"/>
                  <a:ea typeface="Horizon"/>
                  <a:cs typeface="Horizon"/>
                  <a:sym typeface="Horizon"/>
                </a:rPr>
                <a:t>PENGERTIAN </a:t>
              </a:r>
            </a:p>
          </p:txBody>
        </p:sp>
        <p:sp>
          <p:nvSpPr>
            <p:cNvPr name="TextBox 5" id="5"/>
            <p:cNvSpPr txBox="true"/>
            <p:nvPr/>
          </p:nvSpPr>
          <p:spPr>
            <a:xfrm rot="0">
              <a:off x="290256" y="2660292"/>
              <a:ext cx="17737413" cy="4750012"/>
            </a:xfrm>
            <a:prstGeom prst="rect">
              <a:avLst/>
            </a:prstGeom>
          </p:spPr>
          <p:txBody>
            <a:bodyPr anchor="t" rtlCol="false" tIns="0" lIns="0" bIns="0" rIns="0">
              <a:spAutoFit/>
            </a:bodyPr>
            <a:lstStyle/>
            <a:p>
              <a:pPr algn="just">
                <a:lnSpc>
                  <a:spcPts val="4059"/>
                </a:lnSpc>
              </a:pPr>
              <a:r>
                <a:rPr lang="en-US" sz="2899">
                  <a:solidFill>
                    <a:srgbClr val="FFFFFF"/>
                  </a:solidFill>
                  <a:latin typeface="Garet"/>
                  <a:ea typeface="Garet"/>
                  <a:cs typeface="Garet"/>
                  <a:sym typeface="Garet"/>
                </a:rPr>
                <a:t>Object composition adalah konsep dalam pemrograman berorientasi objek (OOP) di mana sebuah objek besar dibentuk dengan menyusun beberapa objek kecil di dalamnya. Dengan kata lain, suatu objek dapat memiliki objek lain sebagai bagian dari dirinya. Hubungan ini sering disebut sebagai hubungan "HAS-A" (memiliki). Dalam object composition, objek bagian akan dibuat, dikelola, dan dihancurkan bersamaan dengan objek utamanya.</a:t>
              </a:r>
            </a:p>
          </p:txBody>
        </p:sp>
      </p:grpSp>
      <p:sp>
        <p:nvSpPr>
          <p:cNvPr name="Freeform 6" id="6"/>
          <p:cNvSpPr/>
          <p:nvPr/>
        </p:nvSpPr>
        <p:spPr>
          <a:xfrm flipH="true" flipV="true" rot="-2297018">
            <a:off x="-3818613" y="-4114800"/>
            <a:ext cx="8932907" cy="8229600"/>
          </a:xfrm>
          <a:custGeom>
            <a:avLst/>
            <a:gdLst/>
            <a:ahLst/>
            <a:cxnLst/>
            <a:rect r="r" b="b" t="t" l="l"/>
            <a:pathLst>
              <a:path h="8229600" w="8932907">
                <a:moveTo>
                  <a:pt x="8932907" y="8229600"/>
                </a:moveTo>
                <a:lnTo>
                  <a:pt x="0" y="8229600"/>
                </a:lnTo>
                <a:lnTo>
                  <a:pt x="0" y="0"/>
                </a:lnTo>
                <a:lnTo>
                  <a:pt x="8932907" y="0"/>
                </a:lnTo>
                <a:lnTo>
                  <a:pt x="8932907" y="8229600"/>
                </a:lnTo>
                <a:close/>
              </a:path>
            </a:pathLst>
          </a:custGeom>
          <a:blipFill>
            <a:blip r:embed="rId2"/>
            <a:stretch>
              <a:fillRect l="0" t="0" r="0" b="0"/>
            </a:stretch>
          </a:blipFill>
        </p:spPr>
      </p:sp>
      <p:sp>
        <p:nvSpPr>
          <p:cNvPr name="Freeform 7" id="7"/>
          <p:cNvSpPr/>
          <p:nvPr/>
        </p:nvSpPr>
        <p:spPr>
          <a:xfrm flipH="false" flipV="false" rot="0">
            <a:off x="-4628730" y="5603762"/>
            <a:ext cx="7309077" cy="7309077"/>
          </a:xfrm>
          <a:custGeom>
            <a:avLst/>
            <a:gdLst/>
            <a:ahLst/>
            <a:cxnLst/>
            <a:rect r="r" b="b" t="t" l="l"/>
            <a:pathLst>
              <a:path h="7309077" w="7309077">
                <a:moveTo>
                  <a:pt x="0" y="0"/>
                </a:moveTo>
                <a:lnTo>
                  <a:pt x="7309076" y="0"/>
                </a:lnTo>
                <a:lnTo>
                  <a:pt x="7309076" y="7309076"/>
                </a:lnTo>
                <a:lnTo>
                  <a:pt x="0" y="7309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0" y="6223051"/>
            <a:ext cx="18288000" cy="9877425"/>
          </a:xfrm>
          <a:custGeom>
            <a:avLst/>
            <a:gdLst/>
            <a:ahLst/>
            <a:cxnLst/>
            <a:rect r="r" b="b" t="t" l="l"/>
            <a:pathLst>
              <a:path h="9877425" w="18288000">
                <a:moveTo>
                  <a:pt x="18288000" y="0"/>
                </a:moveTo>
                <a:lnTo>
                  <a:pt x="0" y="0"/>
                </a:lnTo>
                <a:lnTo>
                  <a:pt x="0" y="9877425"/>
                </a:lnTo>
                <a:lnTo>
                  <a:pt x="18288000" y="9877425"/>
                </a:lnTo>
                <a:lnTo>
                  <a:pt x="18288000" y="0"/>
                </a:lnTo>
                <a:close/>
              </a:path>
            </a:pathLst>
          </a:custGeom>
          <a:blipFill>
            <a:blip r:embed="rId2"/>
            <a:stretch>
              <a:fillRect l="0" t="0" r="0" b="0"/>
            </a:stretch>
          </a:blipFill>
        </p:spPr>
      </p:sp>
      <p:sp>
        <p:nvSpPr>
          <p:cNvPr name="Freeform 3" id="3"/>
          <p:cNvSpPr/>
          <p:nvPr/>
        </p:nvSpPr>
        <p:spPr>
          <a:xfrm flipH="false" flipV="false" rot="0">
            <a:off x="-4826012" y="-3401052"/>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95130" y="-2165577"/>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467475" y="2892835"/>
            <a:ext cx="11353050" cy="4501329"/>
            <a:chOff x="0" y="0"/>
            <a:chExt cx="15137401" cy="6001772"/>
          </a:xfrm>
        </p:grpSpPr>
        <p:sp>
          <p:nvSpPr>
            <p:cNvPr name="TextBox 6" id="6"/>
            <p:cNvSpPr txBox="true"/>
            <p:nvPr/>
          </p:nvSpPr>
          <p:spPr>
            <a:xfrm rot="0">
              <a:off x="2068893" y="-38100"/>
              <a:ext cx="10999614" cy="1495044"/>
            </a:xfrm>
            <a:prstGeom prst="rect">
              <a:avLst/>
            </a:prstGeom>
          </p:spPr>
          <p:txBody>
            <a:bodyPr anchor="t" rtlCol="false" tIns="0" lIns="0" bIns="0" rIns="0">
              <a:spAutoFit/>
            </a:bodyPr>
            <a:lstStyle/>
            <a:p>
              <a:pPr algn="ctr">
                <a:lnSpc>
                  <a:spcPts val="8135"/>
                </a:lnSpc>
              </a:pPr>
              <a:r>
                <a:rPr lang="en-US" sz="7200">
                  <a:solidFill>
                    <a:srgbClr val="FFFFFF"/>
                  </a:solidFill>
                  <a:latin typeface="Horizon"/>
                  <a:ea typeface="Horizon"/>
                  <a:cs typeface="Horizon"/>
                  <a:sym typeface="Horizon"/>
                </a:rPr>
                <a:t>FUNGSI</a:t>
              </a:r>
            </a:p>
          </p:txBody>
        </p:sp>
        <p:sp>
          <p:nvSpPr>
            <p:cNvPr name="TextBox 7" id="7"/>
            <p:cNvSpPr txBox="true"/>
            <p:nvPr/>
          </p:nvSpPr>
          <p:spPr>
            <a:xfrm rot="0">
              <a:off x="0" y="2098131"/>
              <a:ext cx="15137401" cy="3903641"/>
            </a:xfrm>
            <a:prstGeom prst="rect">
              <a:avLst/>
            </a:prstGeom>
          </p:spPr>
          <p:txBody>
            <a:bodyPr anchor="t" rtlCol="false" tIns="0" lIns="0" bIns="0" rIns="0">
              <a:spAutoFit/>
            </a:bodyPr>
            <a:lstStyle/>
            <a:p>
              <a:pPr algn="l" marL="626111" indent="-313055" lvl="1">
                <a:lnSpc>
                  <a:spcPts val="4727"/>
                </a:lnSpc>
                <a:buAutoNum type="arabicPeriod" startAt="1"/>
              </a:pPr>
              <a:r>
                <a:rPr lang="en-US" sz="2900">
                  <a:solidFill>
                    <a:srgbClr val="FFFFFF"/>
                  </a:solidFill>
                  <a:latin typeface="Garet"/>
                  <a:ea typeface="Garet"/>
                  <a:cs typeface="Garet"/>
                  <a:sym typeface="Garet"/>
                </a:rPr>
                <a:t> Membuat Kode Lebih Modular</a:t>
              </a:r>
            </a:p>
            <a:p>
              <a:pPr algn="l" marL="626111" indent="-313055" lvl="1">
                <a:lnSpc>
                  <a:spcPts val="4727"/>
                </a:lnSpc>
                <a:buAutoNum type="arabicPeriod" startAt="1"/>
              </a:pPr>
              <a:r>
                <a:rPr lang="en-US" sz="2900">
                  <a:solidFill>
                    <a:srgbClr val="FFFFFF"/>
                  </a:solidFill>
                  <a:latin typeface="Garet"/>
                  <a:ea typeface="Garet"/>
                  <a:cs typeface="Garet"/>
                  <a:sym typeface="Garet"/>
                </a:rPr>
                <a:t> Meningkatkan Reusability (Dapat Digunakan Ulang)</a:t>
              </a:r>
            </a:p>
            <a:p>
              <a:pPr algn="l" marL="626111" indent="-313055" lvl="1">
                <a:lnSpc>
                  <a:spcPts val="4727"/>
                </a:lnSpc>
                <a:buAutoNum type="arabicPeriod" startAt="1"/>
              </a:pPr>
              <a:r>
                <a:rPr lang="en-US" sz="2900">
                  <a:solidFill>
                    <a:srgbClr val="FFFFFF"/>
                  </a:solidFill>
                  <a:latin typeface="Garet"/>
                  <a:ea typeface="Garet"/>
                  <a:cs typeface="Garet"/>
                  <a:sym typeface="Garet"/>
                </a:rPr>
                <a:t> Lebih Fleksibel Daripada Pewarisan (Inheritance)</a:t>
              </a:r>
            </a:p>
            <a:p>
              <a:pPr algn="l" marL="626111" indent="-313055" lvl="1">
                <a:lnSpc>
                  <a:spcPts val="4727"/>
                </a:lnSpc>
                <a:buAutoNum type="arabicPeriod" startAt="1"/>
              </a:pPr>
              <a:r>
                <a:rPr lang="en-US" sz="2900">
                  <a:solidFill>
                    <a:srgbClr val="FFFFFF"/>
                  </a:solidFill>
                  <a:latin typeface="Garet"/>
                  <a:ea typeface="Garet"/>
                  <a:cs typeface="Garet"/>
                  <a:sym typeface="Garet"/>
                </a:rPr>
                <a:t> Lebih Mudah Memelihara dan Mengembangkan</a:t>
              </a:r>
            </a:p>
            <a:p>
              <a:pPr algn="l" marL="626111" indent="-313055" lvl="1">
                <a:lnSpc>
                  <a:spcPts val="4727"/>
                </a:lnSpc>
                <a:buAutoNum type="arabicPeriod" startAt="1"/>
              </a:pPr>
              <a:r>
                <a:rPr lang="en-US" sz="2900">
                  <a:solidFill>
                    <a:srgbClr val="FFFFFF"/>
                  </a:solidFill>
                  <a:latin typeface="Garet"/>
                  <a:ea typeface="Garet"/>
                  <a:cs typeface="Garet"/>
                  <a:sym typeface="Garet"/>
                </a:rPr>
                <a:t> Mendukung Prinsip SOLID (Prinsip OOP)</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015268">
            <a:off x="15430696" y="5657850"/>
            <a:ext cx="5207794" cy="9258300"/>
          </a:xfrm>
          <a:custGeom>
            <a:avLst/>
            <a:gdLst/>
            <a:ahLst/>
            <a:cxnLst/>
            <a:rect r="r" b="b" t="t" l="l"/>
            <a:pathLst>
              <a:path h="9258300" w="5207794">
                <a:moveTo>
                  <a:pt x="0" y="0"/>
                </a:moveTo>
                <a:lnTo>
                  <a:pt x="5207794" y="0"/>
                </a:lnTo>
                <a:lnTo>
                  <a:pt x="5207794" y="9258300"/>
                </a:lnTo>
                <a:lnTo>
                  <a:pt x="0" y="9258300"/>
                </a:lnTo>
                <a:lnTo>
                  <a:pt x="0" y="0"/>
                </a:lnTo>
                <a:close/>
              </a:path>
            </a:pathLst>
          </a:custGeom>
          <a:blipFill>
            <a:blip r:embed="rId2"/>
            <a:stretch>
              <a:fillRect l="0" t="0" r="0" b="0"/>
            </a:stretch>
          </a:blipFill>
        </p:spPr>
      </p:sp>
      <p:sp>
        <p:nvSpPr>
          <p:cNvPr name="Freeform 3" id="3"/>
          <p:cNvSpPr/>
          <p:nvPr/>
        </p:nvSpPr>
        <p:spPr>
          <a:xfrm flipH="false" flipV="false" rot="4164648">
            <a:off x="-5068965" y="-4948652"/>
            <a:ext cx="9144000" cy="5081603"/>
          </a:xfrm>
          <a:custGeom>
            <a:avLst/>
            <a:gdLst/>
            <a:ahLst/>
            <a:cxnLst/>
            <a:rect r="r" b="b" t="t" l="l"/>
            <a:pathLst>
              <a:path h="5081603" w="9144000">
                <a:moveTo>
                  <a:pt x="0" y="0"/>
                </a:moveTo>
                <a:lnTo>
                  <a:pt x="9144000" y="0"/>
                </a:lnTo>
                <a:lnTo>
                  <a:pt x="9144000" y="5081603"/>
                </a:lnTo>
                <a:lnTo>
                  <a:pt x="0" y="5081603"/>
                </a:lnTo>
                <a:lnTo>
                  <a:pt x="0" y="0"/>
                </a:lnTo>
                <a:close/>
              </a:path>
            </a:pathLst>
          </a:custGeom>
          <a:blipFill>
            <a:blip r:embed="rId3"/>
            <a:stretch>
              <a:fillRect l="0" t="0" r="0" b="0"/>
            </a:stretch>
          </a:blipFill>
        </p:spPr>
      </p:sp>
      <p:sp>
        <p:nvSpPr>
          <p:cNvPr name="Freeform 4" id="4"/>
          <p:cNvSpPr/>
          <p:nvPr/>
        </p:nvSpPr>
        <p:spPr>
          <a:xfrm flipH="false" flipV="false" rot="0">
            <a:off x="14615495" y="-1186675"/>
            <a:ext cx="7309077" cy="7309077"/>
          </a:xfrm>
          <a:custGeom>
            <a:avLst/>
            <a:gdLst/>
            <a:ahLst/>
            <a:cxnLst/>
            <a:rect r="r" b="b" t="t" l="l"/>
            <a:pathLst>
              <a:path h="7309077" w="7309077">
                <a:moveTo>
                  <a:pt x="0" y="0"/>
                </a:moveTo>
                <a:lnTo>
                  <a:pt x="7309076" y="0"/>
                </a:lnTo>
                <a:lnTo>
                  <a:pt x="7309076" y="7309077"/>
                </a:lnTo>
                <a:lnTo>
                  <a:pt x="0" y="73090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097809" y="828481"/>
            <a:ext cx="7758227" cy="4315514"/>
          </a:xfrm>
          <a:custGeom>
            <a:avLst/>
            <a:gdLst/>
            <a:ahLst/>
            <a:cxnLst/>
            <a:rect r="r" b="b" t="t" l="l"/>
            <a:pathLst>
              <a:path h="4315514" w="7758227">
                <a:moveTo>
                  <a:pt x="0" y="0"/>
                </a:moveTo>
                <a:lnTo>
                  <a:pt x="7758227" y="0"/>
                </a:lnTo>
                <a:lnTo>
                  <a:pt x="7758227" y="4315513"/>
                </a:lnTo>
                <a:lnTo>
                  <a:pt x="0" y="4315513"/>
                </a:lnTo>
                <a:lnTo>
                  <a:pt x="0" y="0"/>
                </a:lnTo>
                <a:close/>
              </a:path>
            </a:pathLst>
          </a:custGeom>
          <a:blipFill>
            <a:blip r:embed="rId6"/>
            <a:stretch>
              <a:fillRect l="0" t="0" r="0" b="0"/>
            </a:stretch>
          </a:blipFill>
        </p:spPr>
      </p:sp>
      <p:grpSp>
        <p:nvGrpSpPr>
          <p:cNvPr name="Group 6" id="6"/>
          <p:cNvGrpSpPr/>
          <p:nvPr/>
        </p:nvGrpSpPr>
        <p:grpSpPr>
          <a:xfrm rot="0">
            <a:off x="704152" y="5969259"/>
            <a:ext cx="9031523" cy="3563651"/>
            <a:chOff x="0" y="0"/>
            <a:chExt cx="12042031" cy="4751534"/>
          </a:xfrm>
        </p:grpSpPr>
        <p:sp>
          <p:nvSpPr>
            <p:cNvPr name="Freeform 7" id="7"/>
            <p:cNvSpPr/>
            <p:nvPr/>
          </p:nvSpPr>
          <p:spPr>
            <a:xfrm flipH="false" flipV="false" rot="0">
              <a:off x="0" y="0"/>
              <a:ext cx="2013878" cy="1852767"/>
            </a:xfrm>
            <a:custGeom>
              <a:avLst/>
              <a:gdLst/>
              <a:ahLst/>
              <a:cxnLst/>
              <a:rect r="r" b="b" t="t" l="l"/>
              <a:pathLst>
                <a:path h="1852767" w="2013878">
                  <a:moveTo>
                    <a:pt x="0" y="0"/>
                  </a:moveTo>
                  <a:lnTo>
                    <a:pt x="2013878" y="0"/>
                  </a:lnTo>
                  <a:lnTo>
                    <a:pt x="2013878" y="1852767"/>
                  </a:lnTo>
                  <a:lnTo>
                    <a:pt x="0" y="18527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2907310" y="0"/>
              <a:ext cx="1852767" cy="1852767"/>
            </a:xfrm>
            <a:custGeom>
              <a:avLst/>
              <a:gdLst/>
              <a:ahLst/>
              <a:cxnLst/>
              <a:rect r="r" b="b" t="t" l="l"/>
              <a:pathLst>
                <a:path h="1852767" w="1852767">
                  <a:moveTo>
                    <a:pt x="0" y="0"/>
                  </a:moveTo>
                  <a:lnTo>
                    <a:pt x="1852768" y="0"/>
                  </a:lnTo>
                  <a:lnTo>
                    <a:pt x="1852768" y="1852767"/>
                  </a:lnTo>
                  <a:lnTo>
                    <a:pt x="0" y="18527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411903" y="2410427"/>
              <a:ext cx="2085903" cy="1783447"/>
            </a:xfrm>
            <a:custGeom>
              <a:avLst/>
              <a:gdLst/>
              <a:ahLst/>
              <a:cxnLst/>
              <a:rect r="r" b="b" t="t" l="l"/>
              <a:pathLst>
                <a:path h="1783447" w="2085903">
                  <a:moveTo>
                    <a:pt x="0" y="0"/>
                  </a:moveTo>
                  <a:lnTo>
                    <a:pt x="2085904" y="0"/>
                  </a:lnTo>
                  <a:lnTo>
                    <a:pt x="2085904" y="1783448"/>
                  </a:lnTo>
                  <a:lnTo>
                    <a:pt x="0" y="1783448"/>
                  </a:lnTo>
                  <a:lnTo>
                    <a:pt x="0" y="0"/>
                  </a:lnTo>
                  <a:close/>
                </a:path>
              </a:pathLst>
            </a:custGeom>
            <a:blipFill>
              <a:blip r:embed="rId11"/>
              <a:stretch>
                <a:fillRect l="0" t="0" r="0" b="0"/>
              </a:stretch>
            </a:blipFill>
          </p:spPr>
        </p:sp>
        <p:sp>
          <p:nvSpPr>
            <p:cNvPr name="TextBox 10" id="10"/>
            <p:cNvSpPr txBox="true"/>
            <p:nvPr/>
          </p:nvSpPr>
          <p:spPr>
            <a:xfrm rot="0">
              <a:off x="0" y="1560183"/>
              <a:ext cx="1191291" cy="537543"/>
            </a:xfrm>
            <a:prstGeom prst="rect">
              <a:avLst/>
            </a:prstGeom>
          </p:spPr>
          <p:txBody>
            <a:bodyPr anchor="t" rtlCol="false" tIns="0" lIns="0" bIns="0" rIns="0">
              <a:spAutoFit/>
            </a:bodyPr>
            <a:lstStyle/>
            <a:p>
              <a:pPr algn="l">
                <a:lnSpc>
                  <a:spcPts val="3419"/>
                </a:lnSpc>
              </a:pPr>
              <a:r>
                <a:rPr lang="en-US" sz="2442">
                  <a:solidFill>
                    <a:srgbClr val="FFFFFF"/>
                  </a:solidFill>
                  <a:latin typeface="Garet"/>
                  <a:ea typeface="Garet"/>
                  <a:cs typeface="Garet"/>
                  <a:sym typeface="Garet"/>
                </a:rPr>
                <a:t>Rem</a:t>
              </a:r>
            </a:p>
          </p:txBody>
        </p:sp>
        <p:sp>
          <p:nvSpPr>
            <p:cNvPr name="TextBox 11" id="11"/>
            <p:cNvSpPr txBox="true"/>
            <p:nvPr/>
          </p:nvSpPr>
          <p:spPr>
            <a:xfrm rot="0">
              <a:off x="3411388" y="1805142"/>
              <a:ext cx="1191291" cy="537543"/>
            </a:xfrm>
            <a:prstGeom prst="rect">
              <a:avLst/>
            </a:prstGeom>
          </p:spPr>
          <p:txBody>
            <a:bodyPr anchor="t" rtlCol="false" tIns="0" lIns="0" bIns="0" rIns="0">
              <a:spAutoFit/>
            </a:bodyPr>
            <a:lstStyle/>
            <a:p>
              <a:pPr algn="l">
                <a:lnSpc>
                  <a:spcPts val="3419"/>
                </a:lnSpc>
              </a:pPr>
              <a:r>
                <a:rPr lang="en-US" sz="2442">
                  <a:solidFill>
                    <a:srgbClr val="FFFFFF"/>
                  </a:solidFill>
                  <a:latin typeface="Garet"/>
                  <a:ea typeface="Garet"/>
                  <a:cs typeface="Garet"/>
                  <a:sym typeface="Garet"/>
                </a:rPr>
                <a:t>Ban</a:t>
              </a:r>
            </a:p>
          </p:txBody>
        </p:sp>
        <p:sp>
          <p:nvSpPr>
            <p:cNvPr name="TextBox 12" id="12"/>
            <p:cNvSpPr txBox="true"/>
            <p:nvPr/>
          </p:nvSpPr>
          <p:spPr>
            <a:xfrm rot="0">
              <a:off x="1772294" y="4213991"/>
              <a:ext cx="1365122" cy="537543"/>
            </a:xfrm>
            <a:prstGeom prst="rect">
              <a:avLst/>
            </a:prstGeom>
          </p:spPr>
          <p:txBody>
            <a:bodyPr anchor="t" rtlCol="false" tIns="0" lIns="0" bIns="0" rIns="0">
              <a:spAutoFit/>
            </a:bodyPr>
            <a:lstStyle/>
            <a:p>
              <a:pPr algn="l">
                <a:lnSpc>
                  <a:spcPts val="3419"/>
                </a:lnSpc>
              </a:pPr>
              <a:r>
                <a:rPr lang="en-US" sz="2442">
                  <a:solidFill>
                    <a:srgbClr val="FFFFFF"/>
                  </a:solidFill>
                  <a:latin typeface="Garet"/>
                  <a:ea typeface="Garet"/>
                  <a:cs typeface="Garet"/>
                  <a:sym typeface="Garet"/>
                </a:rPr>
                <a:t>Mesin</a:t>
              </a:r>
            </a:p>
          </p:txBody>
        </p:sp>
        <p:sp>
          <p:nvSpPr>
            <p:cNvPr name="AutoShape 13" id="13"/>
            <p:cNvSpPr/>
            <p:nvPr/>
          </p:nvSpPr>
          <p:spPr>
            <a:xfrm>
              <a:off x="4760078" y="2417213"/>
              <a:ext cx="2468998" cy="0"/>
            </a:xfrm>
            <a:prstGeom prst="line">
              <a:avLst/>
            </a:prstGeom>
            <a:ln cap="flat" w="97221">
              <a:solidFill>
                <a:srgbClr val="FFFFFF"/>
              </a:solidFill>
              <a:prstDash val="solid"/>
              <a:headEnd type="none" len="sm" w="sm"/>
              <a:tailEnd type="arrow" len="sm" w="med"/>
            </a:ln>
          </p:spPr>
        </p:sp>
        <p:sp>
          <p:nvSpPr>
            <p:cNvPr name="Freeform 14" id="14"/>
            <p:cNvSpPr/>
            <p:nvPr/>
          </p:nvSpPr>
          <p:spPr>
            <a:xfrm flipH="false" flipV="false" rot="0">
              <a:off x="7820006" y="1560389"/>
              <a:ext cx="4222025" cy="1630757"/>
            </a:xfrm>
            <a:custGeom>
              <a:avLst/>
              <a:gdLst/>
              <a:ahLst/>
              <a:cxnLst/>
              <a:rect r="r" b="b" t="t" l="l"/>
              <a:pathLst>
                <a:path h="1630757" w="4222025">
                  <a:moveTo>
                    <a:pt x="0" y="0"/>
                  </a:moveTo>
                  <a:lnTo>
                    <a:pt x="4222025" y="0"/>
                  </a:lnTo>
                  <a:lnTo>
                    <a:pt x="4222025" y="1630757"/>
                  </a:lnTo>
                  <a:lnTo>
                    <a:pt x="0" y="1630757"/>
                  </a:lnTo>
                  <a:lnTo>
                    <a:pt x="0" y="0"/>
                  </a:lnTo>
                  <a:close/>
                </a:path>
              </a:pathLst>
            </a:custGeom>
            <a:blipFill>
              <a:blip r:embed="rId12"/>
              <a:stretch>
                <a:fillRect l="0" t="0" r="0" b="0"/>
              </a:stretch>
            </a:blipFill>
          </p:spPr>
        </p:sp>
        <p:sp>
          <p:nvSpPr>
            <p:cNvPr name="TextBox 15" id="15"/>
            <p:cNvSpPr txBox="true"/>
            <p:nvPr/>
          </p:nvSpPr>
          <p:spPr>
            <a:xfrm rot="0">
              <a:off x="4760078" y="2629895"/>
              <a:ext cx="2793228" cy="561251"/>
            </a:xfrm>
            <a:prstGeom prst="rect">
              <a:avLst/>
            </a:prstGeom>
          </p:spPr>
          <p:txBody>
            <a:bodyPr anchor="t" rtlCol="false" tIns="0" lIns="0" bIns="0" rIns="0">
              <a:spAutoFit/>
            </a:bodyPr>
            <a:lstStyle/>
            <a:p>
              <a:pPr algn="l">
                <a:lnSpc>
                  <a:spcPts val="3518"/>
                </a:lnSpc>
              </a:pPr>
              <a:r>
                <a:rPr lang="en-US" sz="2513">
                  <a:solidFill>
                    <a:srgbClr val="FFFFFF"/>
                  </a:solidFill>
                  <a:latin typeface="Garet"/>
                  <a:ea typeface="Garet"/>
                  <a:cs typeface="Garet"/>
                  <a:sym typeface="Garet"/>
                </a:rPr>
                <a:t>Bergabung</a:t>
              </a:r>
            </a:p>
          </p:txBody>
        </p:sp>
      </p:grpSp>
      <p:sp>
        <p:nvSpPr>
          <p:cNvPr name="TextBox 16" id="16"/>
          <p:cNvSpPr txBox="true"/>
          <p:nvPr/>
        </p:nvSpPr>
        <p:spPr>
          <a:xfrm rot="0">
            <a:off x="5823547" y="790381"/>
            <a:ext cx="6640906" cy="1130808"/>
          </a:xfrm>
          <a:prstGeom prst="rect">
            <a:avLst/>
          </a:prstGeom>
        </p:spPr>
        <p:txBody>
          <a:bodyPr anchor="t" rtlCol="false" tIns="0" lIns="0" bIns="0" rIns="0">
            <a:spAutoFit/>
          </a:bodyPr>
          <a:lstStyle/>
          <a:p>
            <a:pPr algn="ctr">
              <a:lnSpc>
                <a:spcPts val="8135"/>
              </a:lnSpc>
            </a:pPr>
            <a:r>
              <a:rPr lang="en-US" sz="7200">
                <a:solidFill>
                  <a:srgbClr val="FFFFFF"/>
                </a:solidFill>
                <a:latin typeface="Horizon"/>
                <a:ea typeface="Horizon"/>
                <a:cs typeface="Horizon"/>
                <a:sym typeface="Horizon"/>
              </a:rPr>
              <a:t>ANALOGI</a:t>
            </a:r>
          </a:p>
        </p:txBody>
      </p:sp>
      <p:sp>
        <p:nvSpPr>
          <p:cNvPr name="TextBox 17" id="17"/>
          <p:cNvSpPr txBox="true"/>
          <p:nvPr/>
        </p:nvSpPr>
        <p:spPr>
          <a:xfrm rot="0">
            <a:off x="2040240" y="2877249"/>
            <a:ext cx="9306879" cy="2277110"/>
          </a:xfrm>
          <a:prstGeom prst="rect">
            <a:avLst/>
          </a:prstGeom>
        </p:spPr>
        <p:txBody>
          <a:bodyPr anchor="t" rtlCol="false" tIns="0" lIns="0" bIns="0" rIns="0">
            <a:spAutoFit/>
          </a:bodyPr>
          <a:lstStyle/>
          <a:p>
            <a:pPr algn="l">
              <a:lnSpc>
                <a:spcPts val="3639"/>
              </a:lnSpc>
            </a:pPr>
            <a:r>
              <a:rPr lang="en-US" sz="2599">
                <a:solidFill>
                  <a:srgbClr val="FFFFFF"/>
                </a:solidFill>
                <a:latin typeface="Garet"/>
                <a:ea typeface="Garet"/>
                <a:cs typeface="Garet"/>
                <a:sym typeface="Garet"/>
              </a:rPr>
              <a:t>Kita analogikan ke mobil. Mobil itu bukan cuma satu komponen, melainkan mobil itu terdiri dari beberapa komponen seperti ban, rem, mesin, dll. Masing-masing komponen memiliki fungsi dan karakter sendiri, lalu digabung menjadi mobil.</a:t>
            </a:r>
          </a:p>
        </p:txBody>
      </p:sp>
      <p:sp>
        <p:nvSpPr>
          <p:cNvPr name="TextBox 18" id="18"/>
          <p:cNvSpPr txBox="true"/>
          <p:nvPr/>
        </p:nvSpPr>
        <p:spPr>
          <a:xfrm rot="0">
            <a:off x="10638481" y="6436428"/>
            <a:ext cx="6338442" cy="2013418"/>
          </a:xfrm>
          <a:prstGeom prst="rect">
            <a:avLst/>
          </a:prstGeom>
        </p:spPr>
        <p:txBody>
          <a:bodyPr anchor="t" rtlCol="false" tIns="0" lIns="0" bIns="0" rIns="0">
            <a:spAutoFit/>
          </a:bodyPr>
          <a:lstStyle/>
          <a:p>
            <a:pPr algn="l">
              <a:lnSpc>
                <a:spcPts val="4019"/>
              </a:lnSpc>
            </a:pPr>
            <a:r>
              <a:rPr lang="en-US" sz="2871">
                <a:solidFill>
                  <a:srgbClr val="FFFFFF"/>
                </a:solidFill>
                <a:latin typeface="Garet"/>
                <a:ea typeface="Garet"/>
                <a:cs typeface="Garet"/>
                <a:sym typeface="Garet"/>
              </a:rPr>
              <a:t>Sederhananya mobil gabungan dari mesin, ban dan rem.</a:t>
            </a:r>
          </a:p>
          <a:p>
            <a:pPr algn="l">
              <a:lnSpc>
                <a:spcPts val="4019"/>
              </a:lnSpc>
            </a:pPr>
            <a:r>
              <a:rPr lang="en-US" sz="2871">
                <a:solidFill>
                  <a:srgbClr val="FFFFFF"/>
                </a:solidFill>
                <a:latin typeface="Garet"/>
                <a:ea typeface="Garet"/>
                <a:cs typeface="Garet"/>
                <a:sym typeface="Garet"/>
              </a:rPr>
              <a:t>Tetapi bukan berarti mobil itu mesin, ban dan rem.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66469" y="3504806"/>
            <a:ext cx="9694548" cy="6782194"/>
          </a:xfrm>
          <a:custGeom>
            <a:avLst/>
            <a:gdLst/>
            <a:ahLst/>
            <a:cxnLst/>
            <a:rect r="r" b="b" t="t" l="l"/>
            <a:pathLst>
              <a:path h="6782194" w="9694548">
                <a:moveTo>
                  <a:pt x="0" y="0"/>
                </a:moveTo>
                <a:lnTo>
                  <a:pt x="9694548" y="0"/>
                </a:lnTo>
                <a:lnTo>
                  <a:pt x="9694548" y="6782194"/>
                </a:lnTo>
                <a:lnTo>
                  <a:pt x="0" y="6782194"/>
                </a:lnTo>
                <a:lnTo>
                  <a:pt x="0" y="0"/>
                </a:lnTo>
                <a:close/>
              </a:path>
            </a:pathLst>
          </a:custGeom>
          <a:blipFill>
            <a:blip r:embed="rId2"/>
            <a:stretch>
              <a:fillRect l="0" t="0" r="0" b="0"/>
            </a:stretch>
          </a:blipFill>
        </p:spPr>
      </p:sp>
      <p:sp>
        <p:nvSpPr>
          <p:cNvPr name="Freeform 3" id="3"/>
          <p:cNvSpPr/>
          <p:nvPr/>
        </p:nvSpPr>
        <p:spPr>
          <a:xfrm flipH="false" flipV="false" rot="0">
            <a:off x="13604762" y="6632462"/>
            <a:ext cx="7309077" cy="7309077"/>
          </a:xfrm>
          <a:custGeom>
            <a:avLst/>
            <a:gdLst/>
            <a:ahLst/>
            <a:cxnLst/>
            <a:rect r="r" b="b" t="t" l="l"/>
            <a:pathLst>
              <a:path h="7309077" w="7309077">
                <a:moveTo>
                  <a:pt x="0" y="0"/>
                </a:moveTo>
                <a:lnTo>
                  <a:pt x="7309076" y="0"/>
                </a:lnTo>
                <a:lnTo>
                  <a:pt x="7309076" y="7309076"/>
                </a:lnTo>
                <a:lnTo>
                  <a:pt x="0" y="7309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54538" y="121265"/>
            <a:ext cx="7309077" cy="7309077"/>
          </a:xfrm>
          <a:custGeom>
            <a:avLst/>
            <a:gdLst/>
            <a:ahLst/>
            <a:cxnLst/>
            <a:rect r="r" b="b" t="t" l="l"/>
            <a:pathLst>
              <a:path h="7309077" w="7309077">
                <a:moveTo>
                  <a:pt x="0" y="0"/>
                </a:moveTo>
                <a:lnTo>
                  <a:pt x="7309076" y="0"/>
                </a:lnTo>
                <a:lnTo>
                  <a:pt x="7309076"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54957" y="459111"/>
            <a:ext cx="13378085" cy="6814174"/>
            <a:chOff x="0" y="0"/>
            <a:chExt cx="17837447" cy="9085566"/>
          </a:xfrm>
        </p:grpSpPr>
        <p:grpSp>
          <p:nvGrpSpPr>
            <p:cNvPr name="Group 6" id="6"/>
            <p:cNvGrpSpPr/>
            <p:nvPr/>
          </p:nvGrpSpPr>
          <p:grpSpPr>
            <a:xfrm rot="0">
              <a:off x="0" y="0"/>
              <a:ext cx="17837447" cy="9085566"/>
              <a:chOff x="0" y="0"/>
              <a:chExt cx="3330495" cy="1696399"/>
            </a:xfrm>
          </p:grpSpPr>
          <p:sp>
            <p:nvSpPr>
              <p:cNvPr name="Freeform 7" id="7"/>
              <p:cNvSpPr/>
              <p:nvPr/>
            </p:nvSpPr>
            <p:spPr>
              <a:xfrm flipH="false" flipV="false" rot="0">
                <a:off x="0" y="0"/>
                <a:ext cx="3330496" cy="1696400"/>
              </a:xfrm>
              <a:custGeom>
                <a:avLst/>
                <a:gdLst/>
                <a:ahLst/>
                <a:cxnLst/>
                <a:rect r="r" b="b" t="t" l="l"/>
                <a:pathLst>
                  <a:path h="1696400" w="3330496">
                    <a:moveTo>
                      <a:pt x="0" y="0"/>
                    </a:moveTo>
                    <a:lnTo>
                      <a:pt x="3330496" y="0"/>
                    </a:lnTo>
                    <a:lnTo>
                      <a:pt x="3330496" y="1696400"/>
                    </a:lnTo>
                    <a:lnTo>
                      <a:pt x="0" y="1696400"/>
                    </a:lnTo>
                    <a:close/>
                  </a:path>
                </a:pathLst>
              </a:custGeom>
              <a:solidFill>
                <a:srgbClr val="FFFFFF"/>
              </a:solidFill>
            </p:spPr>
          </p:sp>
          <p:sp>
            <p:nvSpPr>
              <p:cNvPr name="TextBox 8" id="8"/>
              <p:cNvSpPr txBox="true"/>
              <p:nvPr/>
            </p:nvSpPr>
            <p:spPr>
              <a:xfrm>
                <a:off x="0" y="-38100"/>
                <a:ext cx="3330495" cy="1734499"/>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80258" y="216905"/>
              <a:ext cx="8640395" cy="8640395"/>
            </a:xfrm>
            <a:custGeom>
              <a:avLst/>
              <a:gdLst/>
              <a:ahLst/>
              <a:cxnLst/>
              <a:rect r="r" b="b" t="t" l="l"/>
              <a:pathLst>
                <a:path h="8640395" w="8640395">
                  <a:moveTo>
                    <a:pt x="0" y="0"/>
                  </a:moveTo>
                  <a:lnTo>
                    <a:pt x="8640395" y="0"/>
                  </a:lnTo>
                  <a:lnTo>
                    <a:pt x="8640395" y="8640395"/>
                  </a:lnTo>
                  <a:lnTo>
                    <a:pt x="0" y="8640395"/>
                  </a:lnTo>
                  <a:lnTo>
                    <a:pt x="0" y="0"/>
                  </a:lnTo>
                  <a:close/>
                </a:path>
              </a:pathLst>
            </a:custGeom>
            <a:blipFill>
              <a:blip r:embed="rId5"/>
              <a:stretch>
                <a:fillRect l="0" t="0" r="-18343" b="0"/>
              </a:stretch>
            </a:blipFill>
            <a:ln cap="sq">
              <a:noFill/>
              <a:prstDash val="solid"/>
              <a:miter/>
            </a:ln>
          </p:spPr>
        </p:sp>
        <p:sp>
          <p:nvSpPr>
            <p:cNvPr name="Freeform 10" id="10"/>
            <p:cNvSpPr/>
            <p:nvPr/>
          </p:nvSpPr>
          <p:spPr>
            <a:xfrm flipH="false" flipV="false" rot="0">
              <a:off x="8999359" y="228037"/>
              <a:ext cx="8629264" cy="8629264"/>
            </a:xfrm>
            <a:custGeom>
              <a:avLst/>
              <a:gdLst/>
              <a:ahLst/>
              <a:cxnLst/>
              <a:rect r="r" b="b" t="t" l="l"/>
              <a:pathLst>
                <a:path h="8629264" w="8629264">
                  <a:moveTo>
                    <a:pt x="0" y="0"/>
                  </a:moveTo>
                  <a:lnTo>
                    <a:pt x="8629264" y="0"/>
                  </a:lnTo>
                  <a:lnTo>
                    <a:pt x="8629264" y="8629263"/>
                  </a:lnTo>
                  <a:lnTo>
                    <a:pt x="0" y="8629263"/>
                  </a:lnTo>
                  <a:lnTo>
                    <a:pt x="0" y="0"/>
                  </a:lnTo>
                  <a:close/>
                </a:path>
              </a:pathLst>
            </a:custGeom>
            <a:blipFill>
              <a:blip r:embed="rId6"/>
              <a:stretch>
                <a:fillRect l="0" t="0" r="-19047" b="0"/>
              </a:stretch>
            </a:blipFill>
          </p:spPr>
        </p:sp>
      </p:grpSp>
      <p:grpSp>
        <p:nvGrpSpPr>
          <p:cNvPr name="Group 11" id="11"/>
          <p:cNvGrpSpPr/>
          <p:nvPr/>
        </p:nvGrpSpPr>
        <p:grpSpPr>
          <a:xfrm rot="0">
            <a:off x="6262721" y="7520737"/>
            <a:ext cx="5762559" cy="2402792"/>
            <a:chOff x="0" y="0"/>
            <a:chExt cx="7683412" cy="3203723"/>
          </a:xfrm>
        </p:grpSpPr>
        <p:grpSp>
          <p:nvGrpSpPr>
            <p:cNvPr name="Group 12" id="12"/>
            <p:cNvGrpSpPr/>
            <p:nvPr/>
          </p:nvGrpSpPr>
          <p:grpSpPr>
            <a:xfrm rot="0">
              <a:off x="0" y="0"/>
              <a:ext cx="7683412" cy="3203723"/>
              <a:chOff x="0" y="0"/>
              <a:chExt cx="1441905" cy="601226"/>
            </a:xfrm>
          </p:grpSpPr>
          <p:sp>
            <p:nvSpPr>
              <p:cNvPr name="Freeform 13" id="13"/>
              <p:cNvSpPr/>
              <p:nvPr/>
            </p:nvSpPr>
            <p:spPr>
              <a:xfrm flipH="false" flipV="false" rot="0">
                <a:off x="0" y="0"/>
                <a:ext cx="1441905" cy="601226"/>
              </a:xfrm>
              <a:custGeom>
                <a:avLst/>
                <a:gdLst/>
                <a:ahLst/>
                <a:cxnLst/>
                <a:rect r="r" b="b" t="t" l="l"/>
                <a:pathLst>
                  <a:path h="601226" w="1441905">
                    <a:moveTo>
                      <a:pt x="0" y="0"/>
                    </a:moveTo>
                    <a:lnTo>
                      <a:pt x="1441905" y="0"/>
                    </a:lnTo>
                    <a:lnTo>
                      <a:pt x="1441905" y="601226"/>
                    </a:lnTo>
                    <a:lnTo>
                      <a:pt x="0" y="601226"/>
                    </a:lnTo>
                    <a:close/>
                  </a:path>
                </a:pathLst>
              </a:custGeom>
              <a:solidFill>
                <a:srgbClr val="FFFFFF"/>
              </a:solidFill>
            </p:spPr>
          </p:sp>
          <p:sp>
            <p:nvSpPr>
              <p:cNvPr name="TextBox 14" id="14"/>
              <p:cNvSpPr txBox="true"/>
              <p:nvPr/>
            </p:nvSpPr>
            <p:spPr>
              <a:xfrm>
                <a:off x="0" y="-38100"/>
                <a:ext cx="1441905" cy="639326"/>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185106" y="174360"/>
              <a:ext cx="7313200" cy="2855003"/>
            </a:xfrm>
            <a:custGeom>
              <a:avLst/>
              <a:gdLst/>
              <a:ahLst/>
              <a:cxnLst/>
              <a:rect r="r" b="b" t="t" l="l"/>
              <a:pathLst>
                <a:path h="2855003" w="7313200">
                  <a:moveTo>
                    <a:pt x="0" y="0"/>
                  </a:moveTo>
                  <a:lnTo>
                    <a:pt x="7313200" y="0"/>
                  </a:lnTo>
                  <a:lnTo>
                    <a:pt x="7313200" y="2855003"/>
                  </a:lnTo>
                  <a:lnTo>
                    <a:pt x="0" y="2855003"/>
                  </a:lnTo>
                  <a:lnTo>
                    <a:pt x="0" y="0"/>
                  </a:lnTo>
                  <a:close/>
                </a:path>
              </a:pathLst>
            </a:custGeom>
            <a:blipFill>
              <a:blip r:embed="rId7"/>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43066" y="1488962"/>
            <a:ext cx="7309077" cy="7309077"/>
          </a:xfrm>
          <a:custGeom>
            <a:avLst/>
            <a:gdLst/>
            <a:ahLst/>
            <a:cxnLst/>
            <a:rect r="r" b="b" t="t" l="l"/>
            <a:pathLst>
              <a:path h="7309077" w="7309077">
                <a:moveTo>
                  <a:pt x="0" y="0"/>
                </a:moveTo>
                <a:lnTo>
                  <a:pt x="7309077" y="0"/>
                </a:lnTo>
                <a:lnTo>
                  <a:pt x="7309077" y="7309076"/>
                </a:lnTo>
                <a:lnTo>
                  <a:pt x="0" y="730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58081" y="-276791"/>
            <a:ext cx="6913992" cy="12291542"/>
          </a:xfrm>
          <a:custGeom>
            <a:avLst/>
            <a:gdLst/>
            <a:ahLst/>
            <a:cxnLst/>
            <a:rect r="r" b="b" t="t" l="l"/>
            <a:pathLst>
              <a:path h="12291542" w="6913992">
                <a:moveTo>
                  <a:pt x="6913993" y="0"/>
                </a:moveTo>
                <a:lnTo>
                  <a:pt x="0" y="0"/>
                </a:lnTo>
                <a:lnTo>
                  <a:pt x="0" y="12291542"/>
                </a:lnTo>
                <a:lnTo>
                  <a:pt x="6913993" y="12291542"/>
                </a:lnTo>
                <a:lnTo>
                  <a:pt x="6913993" y="0"/>
                </a:lnTo>
                <a:close/>
              </a:path>
            </a:pathLst>
          </a:custGeom>
          <a:blipFill>
            <a:blip r:embed="rId4"/>
            <a:stretch>
              <a:fillRect l="0" t="0" r="0" b="0"/>
            </a:stretch>
          </a:blipFill>
        </p:spPr>
      </p:sp>
      <p:sp>
        <p:nvSpPr>
          <p:cNvPr name="TextBox 4" id="4"/>
          <p:cNvSpPr txBox="true"/>
          <p:nvPr/>
        </p:nvSpPr>
        <p:spPr>
          <a:xfrm rot="0">
            <a:off x="6913992" y="3604965"/>
            <a:ext cx="12435151" cy="1100709"/>
          </a:xfrm>
          <a:prstGeom prst="rect">
            <a:avLst/>
          </a:prstGeom>
        </p:spPr>
        <p:txBody>
          <a:bodyPr anchor="t" rtlCol="false" tIns="0" lIns="0" bIns="0" rIns="0">
            <a:spAutoFit/>
          </a:bodyPr>
          <a:lstStyle/>
          <a:p>
            <a:pPr algn="l">
              <a:lnSpc>
                <a:spcPts val="7848"/>
              </a:lnSpc>
            </a:pPr>
            <a:r>
              <a:rPr lang="en-US" sz="7200">
                <a:solidFill>
                  <a:srgbClr val="F3F3F7"/>
                </a:solidFill>
                <a:latin typeface="Horizon"/>
                <a:ea typeface="Horizon"/>
                <a:cs typeface="Horizon"/>
                <a:sym typeface="Horizon"/>
              </a:rPr>
              <a:t>HASH TABLE</a:t>
            </a:r>
          </a:p>
        </p:txBody>
      </p:sp>
      <p:sp>
        <p:nvSpPr>
          <p:cNvPr name="Freeform 5" id="5"/>
          <p:cNvSpPr/>
          <p:nvPr/>
        </p:nvSpPr>
        <p:spPr>
          <a:xfrm flipH="false" flipV="false" rot="0">
            <a:off x="14864221" y="4705674"/>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9144000" y="6933148"/>
            <a:ext cx="9144000" cy="5081603"/>
          </a:xfrm>
          <a:custGeom>
            <a:avLst/>
            <a:gdLst/>
            <a:ahLst/>
            <a:cxnLst/>
            <a:rect r="r" b="b" t="t" l="l"/>
            <a:pathLst>
              <a:path h="5081603" w="9144000">
                <a:moveTo>
                  <a:pt x="9144000" y="0"/>
                </a:moveTo>
                <a:lnTo>
                  <a:pt x="0" y="0"/>
                </a:lnTo>
                <a:lnTo>
                  <a:pt x="0" y="5081603"/>
                </a:lnTo>
                <a:lnTo>
                  <a:pt x="9144000" y="5081603"/>
                </a:lnTo>
                <a:lnTo>
                  <a:pt x="9144000" y="0"/>
                </a:lnTo>
                <a:close/>
              </a:path>
            </a:pathLst>
          </a:custGeom>
          <a:blipFill>
            <a:blip r:embed="rId5"/>
            <a:stretch>
              <a:fillRect l="0" t="0" r="0" b="0"/>
            </a:stretch>
          </a:blipFill>
        </p:spPr>
      </p:sp>
      <p:sp>
        <p:nvSpPr>
          <p:cNvPr name="TextBox 7" id="7"/>
          <p:cNvSpPr txBox="true"/>
          <p:nvPr/>
        </p:nvSpPr>
        <p:spPr>
          <a:xfrm rot="0">
            <a:off x="6980618" y="5076825"/>
            <a:ext cx="4940930" cy="444500"/>
          </a:xfrm>
          <a:prstGeom prst="rect">
            <a:avLst/>
          </a:prstGeom>
        </p:spPr>
        <p:txBody>
          <a:bodyPr anchor="t" rtlCol="false" tIns="0" lIns="0" bIns="0" rIns="0">
            <a:spAutoFit/>
          </a:bodyPr>
          <a:lstStyle/>
          <a:p>
            <a:pPr algn="l">
              <a:lnSpc>
                <a:spcPts val="3699"/>
              </a:lnSpc>
            </a:pPr>
            <a:r>
              <a:rPr lang="en-US" sz="2499" spc="579">
                <a:solidFill>
                  <a:srgbClr val="FFFFFF"/>
                </a:solidFill>
                <a:latin typeface="Garet"/>
                <a:ea typeface="Garet"/>
                <a:cs typeface="Garet"/>
                <a:sym typeface="Garet"/>
              </a:rPr>
              <a:t>PART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100" y="6610157"/>
            <a:ext cx="18288000" cy="9877425"/>
          </a:xfrm>
          <a:custGeom>
            <a:avLst/>
            <a:gdLst/>
            <a:ahLst/>
            <a:cxnLst/>
            <a:rect r="r" b="b" t="t" l="l"/>
            <a:pathLst>
              <a:path h="9877425" w="18288000">
                <a:moveTo>
                  <a:pt x="0" y="0"/>
                </a:moveTo>
                <a:lnTo>
                  <a:pt x="18288000" y="0"/>
                </a:lnTo>
                <a:lnTo>
                  <a:pt x="18288000" y="9877425"/>
                </a:lnTo>
                <a:lnTo>
                  <a:pt x="0" y="9877425"/>
                </a:lnTo>
                <a:lnTo>
                  <a:pt x="0" y="0"/>
                </a:lnTo>
                <a:close/>
              </a:path>
            </a:pathLst>
          </a:custGeom>
          <a:blipFill>
            <a:blip r:embed="rId2"/>
            <a:stretch>
              <a:fillRect l="0" t="0" r="0" b="0"/>
            </a:stretch>
          </a:blipFill>
        </p:spPr>
      </p:sp>
      <p:grpSp>
        <p:nvGrpSpPr>
          <p:cNvPr name="Group 3" id="3"/>
          <p:cNvGrpSpPr/>
          <p:nvPr/>
        </p:nvGrpSpPr>
        <p:grpSpPr>
          <a:xfrm rot="0">
            <a:off x="2149680" y="2617923"/>
            <a:ext cx="13988639" cy="5051154"/>
            <a:chOff x="0" y="0"/>
            <a:chExt cx="18651519" cy="6734872"/>
          </a:xfrm>
        </p:grpSpPr>
        <p:sp>
          <p:nvSpPr>
            <p:cNvPr name="TextBox 4" id="4"/>
            <p:cNvSpPr txBox="true"/>
            <p:nvPr/>
          </p:nvSpPr>
          <p:spPr>
            <a:xfrm rot="0">
              <a:off x="0" y="-38100"/>
              <a:ext cx="18651519" cy="1495044"/>
            </a:xfrm>
            <a:prstGeom prst="rect">
              <a:avLst/>
            </a:prstGeom>
          </p:spPr>
          <p:txBody>
            <a:bodyPr anchor="t" rtlCol="false" tIns="0" lIns="0" bIns="0" rIns="0">
              <a:spAutoFit/>
            </a:bodyPr>
            <a:lstStyle/>
            <a:p>
              <a:pPr algn="ctr">
                <a:lnSpc>
                  <a:spcPts val="8135"/>
                </a:lnSpc>
              </a:pPr>
              <a:r>
                <a:rPr lang="en-US" sz="7200">
                  <a:solidFill>
                    <a:srgbClr val="FFFFFF"/>
                  </a:solidFill>
                  <a:latin typeface="Horizon"/>
                  <a:ea typeface="Horizon"/>
                  <a:cs typeface="Horizon"/>
                  <a:sym typeface="Horizon"/>
                </a:rPr>
                <a:t>PENGERTIAN</a:t>
              </a:r>
            </a:p>
          </p:txBody>
        </p:sp>
        <p:sp>
          <p:nvSpPr>
            <p:cNvPr name="TextBox 5" id="5"/>
            <p:cNvSpPr txBox="true"/>
            <p:nvPr/>
          </p:nvSpPr>
          <p:spPr>
            <a:xfrm rot="0">
              <a:off x="1788104" y="1984860"/>
              <a:ext cx="15883878" cy="4750012"/>
            </a:xfrm>
            <a:prstGeom prst="rect">
              <a:avLst/>
            </a:prstGeom>
          </p:spPr>
          <p:txBody>
            <a:bodyPr anchor="t" rtlCol="false" tIns="0" lIns="0" bIns="0" rIns="0">
              <a:spAutoFit/>
            </a:bodyPr>
            <a:lstStyle/>
            <a:p>
              <a:pPr algn="just">
                <a:lnSpc>
                  <a:spcPts val="4059"/>
                </a:lnSpc>
              </a:pPr>
              <a:r>
                <a:rPr lang="en-US" sz="2899">
                  <a:solidFill>
                    <a:srgbClr val="FFFFFF"/>
                  </a:solidFill>
                  <a:latin typeface="Garet"/>
                  <a:ea typeface="Garet"/>
                  <a:cs typeface="Garet"/>
                  <a:sym typeface="Garet"/>
                </a:rPr>
                <a:t>Hash Table adalah struktur data yang sangat efisien untuk menyimpan dan mengambil data berdasarkan sebuah kunci atau key. Konsep dasarnya adalah mengasosiasikan setiap nilai atau value dengan sebuah kunci unik, lalu menggunakan fungsi hash untuk mengubah kunci tersebut menjadi sebuah indeks numerik. Indeks ini digunakan untuk menentukan posisi penyimpanan data dalam sebuah array.</a:t>
              </a:r>
            </a:p>
          </p:txBody>
        </p:sp>
      </p:grpSp>
      <p:sp>
        <p:nvSpPr>
          <p:cNvPr name="Freeform 6" id="6"/>
          <p:cNvSpPr/>
          <p:nvPr/>
        </p:nvSpPr>
        <p:spPr>
          <a:xfrm flipH="false" flipV="false" rot="0">
            <a:off x="-3654538" y="-2985679"/>
            <a:ext cx="7309077" cy="7309077"/>
          </a:xfrm>
          <a:custGeom>
            <a:avLst/>
            <a:gdLst/>
            <a:ahLst/>
            <a:cxnLst/>
            <a:rect r="r" b="b" t="t" l="l"/>
            <a:pathLst>
              <a:path h="7309077" w="7309077">
                <a:moveTo>
                  <a:pt x="0" y="0"/>
                </a:moveTo>
                <a:lnTo>
                  <a:pt x="7309076" y="0"/>
                </a:lnTo>
                <a:lnTo>
                  <a:pt x="7309076"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835107" y="0"/>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737674" y="1938401"/>
            <a:ext cx="10506433" cy="6410198"/>
            <a:chOff x="0" y="0"/>
            <a:chExt cx="14008577" cy="8546931"/>
          </a:xfrm>
        </p:grpSpPr>
        <p:sp>
          <p:nvSpPr>
            <p:cNvPr name="TextBox 3" id="3"/>
            <p:cNvSpPr txBox="true"/>
            <p:nvPr/>
          </p:nvSpPr>
          <p:spPr>
            <a:xfrm rot="0">
              <a:off x="0" y="1739519"/>
              <a:ext cx="14008577" cy="6807412"/>
            </a:xfrm>
            <a:prstGeom prst="rect">
              <a:avLst/>
            </a:prstGeom>
          </p:spPr>
          <p:txBody>
            <a:bodyPr anchor="t" rtlCol="false" tIns="0" lIns="0" bIns="0" rIns="0">
              <a:spAutoFit/>
            </a:bodyPr>
            <a:lstStyle/>
            <a:p>
              <a:pPr algn="just">
                <a:lnSpc>
                  <a:spcPts val="4059"/>
                </a:lnSpc>
              </a:pPr>
              <a:r>
                <a:rPr lang="en-US" sz="2899">
                  <a:solidFill>
                    <a:srgbClr val="FFFFFF"/>
                  </a:solidFill>
                  <a:latin typeface="Garet"/>
                  <a:ea typeface="Garet"/>
                  <a:cs typeface="Garet"/>
                  <a:sym typeface="Garet"/>
                </a:rPr>
                <a:t>Hash table adalah struktur data yang menyimpan data dalam pasangan key–value dan menggunakan fungsi hash untuk memetakan key ke indeks array. Saat menyimpan, hash menghitung indeks dari key; saat mengambil, hash menghitung ulang indeks yang sama untuk langsung mengakses data. Operasi umumnya berjalan dalam waktu konstan , sedangkan tabrakan (collision) diatasi dengan teknik seperti chaining atau open addressing. Struktur ini sangat cocok untuk aplikasi yang memerlukan akses data cepat dan sering.</a:t>
              </a:r>
            </a:p>
          </p:txBody>
        </p:sp>
        <p:sp>
          <p:nvSpPr>
            <p:cNvPr name="TextBox 4" id="4"/>
            <p:cNvSpPr txBox="true"/>
            <p:nvPr/>
          </p:nvSpPr>
          <p:spPr>
            <a:xfrm rot="0">
              <a:off x="3484711" y="-38100"/>
              <a:ext cx="7039156" cy="1495044"/>
            </a:xfrm>
            <a:prstGeom prst="rect">
              <a:avLst/>
            </a:prstGeom>
          </p:spPr>
          <p:txBody>
            <a:bodyPr anchor="t" rtlCol="false" tIns="0" lIns="0" bIns="0" rIns="0">
              <a:spAutoFit/>
            </a:bodyPr>
            <a:lstStyle/>
            <a:p>
              <a:pPr algn="l">
                <a:lnSpc>
                  <a:spcPts val="8135"/>
                </a:lnSpc>
              </a:pPr>
              <a:r>
                <a:rPr lang="en-US" sz="7200">
                  <a:solidFill>
                    <a:srgbClr val="FFFFFF"/>
                  </a:solidFill>
                  <a:latin typeface="Horizon"/>
                  <a:ea typeface="Horizon"/>
                  <a:cs typeface="Horizon"/>
                  <a:sym typeface="Horizon"/>
                </a:rPr>
                <a:t>FUNGSI</a:t>
              </a:r>
            </a:p>
          </p:txBody>
        </p:sp>
      </p:grpSp>
      <p:sp>
        <p:nvSpPr>
          <p:cNvPr name="Freeform 5" id="5"/>
          <p:cNvSpPr/>
          <p:nvPr/>
        </p:nvSpPr>
        <p:spPr>
          <a:xfrm flipH="false" flipV="false" rot="0">
            <a:off x="-3040712" y="5479354"/>
            <a:ext cx="9694548" cy="6782194"/>
          </a:xfrm>
          <a:custGeom>
            <a:avLst/>
            <a:gdLst/>
            <a:ahLst/>
            <a:cxnLst/>
            <a:rect r="r" b="b" t="t" l="l"/>
            <a:pathLst>
              <a:path h="6782194" w="9694548">
                <a:moveTo>
                  <a:pt x="0" y="0"/>
                </a:moveTo>
                <a:lnTo>
                  <a:pt x="9694548" y="0"/>
                </a:lnTo>
                <a:lnTo>
                  <a:pt x="9694548" y="6782194"/>
                </a:lnTo>
                <a:lnTo>
                  <a:pt x="0" y="6782194"/>
                </a:lnTo>
                <a:lnTo>
                  <a:pt x="0" y="0"/>
                </a:lnTo>
                <a:close/>
              </a:path>
            </a:pathLst>
          </a:custGeom>
          <a:blipFill>
            <a:blip r:embed="rId2"/>
            <a:stretch>
              <a:fillRect l="0" t="0" r="0" b="0"/>
            </a:stretch>
          </a:blipFill>
        </p:spPr>
      </p:sp>
      <p:sp>
        <p:nvSpPr>
          <p:cNvPr name="Freeform 6" id="6"/>
          <p:cNvSpPr/>
          <p:nvPr/>
        </p:nvSpPr>
        <p:spPr>
          <a:xfrm flipH="false" flipV="false" rot="0">
            <a:off x="14873293" y="7301964"/>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74585" y="-1853360"/>
            <a:ext cx="7309077" cy="7309077"/>
          </a:xfrm>
          <a:custGeom>
            <a:avLst/>
            <a:gdLst/>
            <a:ahLst/>
            <a:cxnLst/>
            <a:rect r="r" b="b" t="t" l="l"/>
            <a:pathLst>
              <a:path h="7309077" w="7309077">
                <a:moveTo>
                  <a:pt x="0" y="0"/>
                </a:moveTo>
                <a:lnTo>
                  <a:pt x="7309077" y="0"/>
                </a:lnTo>
                <a:lnTo>
                  <a:pt x="7309077" y="7309077"/>
                </a:lnTo>
                <a:lnTo>
                  <a:pt x="0" y="730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DAGlt4bqVFg</dc:identifier>
  <dcterms:modified xsi:type="dcterms:W3CDTF">2011-08-01T06:04:30Z</dcterms:modified>
  <cp:revision>1</cp:revision>
  <dc:title>STRUKTUR DATA DAN ALGORITMA - OBJECT COMPESITION</dc:title>
</cp:coreProperties>
</file>